
<file path=[Content_Types].xml><?xml version="1.0" encoding="utf-8"?>
<Types xmlns="http://schemas.openxmlformats.org/package/2006/content-types">
  <Default Extension="png" ContentType="image/png"/>
  <Default Extension="mp3" ContentType="audio/mpeg"/>
  <Default Extension="m4a" ContentType="audio/mp4"/>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94660"/>
  </p:normalViewPr>
  <p:slideViewPr>
    <p:cSldViewPr snapToGrid="0">
      <p:cViewPr varScale="1">
        <p:scale>
          <a:sx n="92" d="100"/>
          <a:sy n="92" d="100"/>
        </p:scale>
        <p:origin x="49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162520B-3AFF-47E7-8621-99FF39484246}" type="datetimeFigureOut">
              <a:rPr lang="en-US" smtClean="0"/>
              <a:t>3/25/2016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F7B8E5-AEA7-4F0B-B0F5-1A251C61F7C7}" type="slidenum">
              <a:rPr lang="en-US" smtClean="0"/>
              <a:t>‹#›</a:t>
            </a:fld>
            <a:endParaRPr lang="en-US"/>
          </a:p>
        </p:txBody>
      </p:sp>
    </p:spTree>
    <p:extLst>
      <p:ext uri="{BB962C8B-B14F-4D97-AF65-F5344CB8AC3E}">
        <p14:creationId xmlns:p14="http://schemas.microsoft.com/office/powerpoint/2010/main" val="1747063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62520B-3AFF-47E7-8621-99FF39484246}" type="datetimeFigureOut">
              <a:rPr lang="en-US" smtClean="0"/>
              <a:t>3/25/2016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F7B8E5-AEA7-4F0B-B0F5-1A251C61F7C7}" type="slidenum">
              <a:rPr lang="en-US" smtClean="0"/>
              <a:t>‹#›</a:t>
            </a:fld>
            <a:endParaRPr lang="en-US"/>
          </a:p>
        </p:txBody>
      </p:sp>
    </p:spTree>
    <p:extLst>
      <p:ext uri="{BB962C8B-B14F-4D97-AF65-F5344CB8AC3E}">
        <p14:creationId xmlns:p14="http://schemas.microsoft.com/office/powerpoint/2010/main" val="3286907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62520B-3AFF-47E7-8621-99FF39484246}" type="datetimeFigureOut">
              <a:rPr lang="en-US" smtClean="0"/>
              <a:t>3/25/2016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F7B8E5-AEA7-4F0B-B0F5-1A251C61F7C7}" type="slidenum">
              <a:rPr lang="en-US" smtClean="0"/>
              <a:t>‹#›</a:t>
            </a:fld>
            <a:endParaRPr lang="en-US"/>
          </a:p>
        </p:txBody>
      </p:sp>
    </p:spTree>
    <p:extLst>
      <p:ext uri="{BB962C8B-B14F-4D97-AF65-F5344CB8AC3E}">
        <p14:creationId xmlns:p14="http://schemas.microsoft.com/office/powerpoint/2010/main" val="40248792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62520B-3AFF-47E7-8621-99FF39484246}" type="datetimeFigureOut">
              <a:rPr lang="en-US" smtClean="0"/>
              <a:t>3/25/2016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F7B8E5-AEA7-4F0B-B0F5-1A251C61F7C7}" type="slidenum">
              <a:rPr lang="en-US" smtClean="0"/>
              <a:t>‹#›</a:t>
            </a:fld>
            <a:endParaRPr lang="en-US"/>
          </a:p>
        </p:txBody>
      </p:sp>
    </p:spTree>
    <p:extLst>
      <p:ext uri="{BB962C8B-B14F-4D97-AF65-F5344CB8AC3E}">
        <p14:creationId xmlns:p14="http://schemas.microsoft.com/office/powerpoint/2010/main" val="25833143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62520B-3AFF-47E7-8621-99FF39484246}" type="datetimeFigureOut">
              <a:rPr lang="en-US" smtClean="0"/>
              <a:t>3/25/2016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F7B8E5-AEA7-4F0B-B0F5-1A251C61F7C7}" type="slidenum">
              <a:rPr lang="en-US" smtClean="0"/>
              <a:t>‹#›</a:t>
            </a:fld>
            <a:endParaRPr lang="en-US"/>
          </a:p>
        </p:txBody>
      </p:sp>
    </p:spTree>
    <p:extLst>
      <p:ext uri="{BB962C8B-B14F-4D97-AF65-F5344CB8AC3E}">
        <p14:creationId xmlns:p14="http://schemas.microsoft.com/office/powerpoint/2010/main" val="2425790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162520B-3AFF-47E7-8621-99FF39484246}" type="datetimeFigureOut">
              <a:rPr lang="en-US" smtClean="0"/>
              <a:t>3/25/2016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F7B8E5-AEA7-4F0B-B0F5-1A251C61F7C7}" type="slidenum">
              <a:rPr lang="en-US" smtClean="0"/>
              <a:t>‹#›</a:t>
            </a:fld>
            <a:endParaRPr lang="en-US"/>
          </a:p>
        </p:txBody>
      </p:sp>
    </p:spTree>
    <p:extLst>
      <p:ext uri="{BB962C8B-B14F-4D97-AF65-F5344CB8AC3E}">
        <p14:creationId xmlns:p14="http://schemas.microsoft.com/office/powerpoint/2010/main" val="1333984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162520B-3AFF-47E7-8621-99FF39484246}" type="datetimeFigureOut">
              <a:rPr lang="en-US" smtClean="0"/>
              <a:t>3/25/2016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F7B8E5-AEA7-4F0B-B0F5-1A251C61F7C7}" type="slidenum">
              <a:rPr lang="en-US" smtClean="0"/>
              <a:t>‹#›</a:t>
            </a:fld>
            <a:endParaRPr lang="en-US"/>
          </a:p>
        </p:txBody>
      </p:sp>
    </p:spTree>
    <p:extLst>
      <p:ext uri="{BB962C8B-B14F-4D97-AF65-F5344CB8AC3E}">
        <p14:creationId xmlns:p14="http://schemas.microsoft.com/office/powerpoint/2010/main" val="2361319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162520B-3AFF-47E7-8621-99FF39484246}" type="datetimeFigureOut">
              <a:rPr lang="en-US" smtClean="0"/>
              <a:t>3/25/2016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F7B8E5-AEA7-4F0B-B0F5-1A251C61F7C7}" type="slidenum">
              <a:rPr lang="en-US" smtClean="0"/>
              <a:t>‹#›</a:t>
            </a:fld>
            <a:endParaRPr lang="en-US"/>
          </a:p>
        </p:txBody>
      </p:sp>
    </p:spTree>
    <p:extLst>
      <p:ext uri="{BB962C8B-B14F-4D97-AF65-F5344CB8AC3E}">
        <p14:creationId xmlns:p14="http://schemas.microsoft.com/office/powerpoint/2010/main" val="3217163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62520B-3AFF-47E7-8621-99FF39484246}" type="datetimeFigureOut">
              <a:rPr lang="en-US" smtClean="0"/>
              <a:t>3/25/2016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F7B8E5-AEA7-4F0B-B0F5-1A251C61F7C7}" type="slidenum">
              <a:rPr lang="en-US" smtClean="0"/>
              <a:t>‹#›</a:t>
            </a:fld>
            <a:endParaRPr lang="en-US"/>
          </a:p>
        </p:txBody>
      </p:sp>
    </p:spTree>
    <p:extLst>
      <p:ext uri="{BB962C8B-B14F-4D97-AF65-F5344CB8AC3E}">
        <p14:creationId xmlns:p14="http://schemas.microsoft.com/office/powerpoint/2010/main" val="37654521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62520B-3AFF-47E7-8621-99FF39484246}" type="datetimeFigureOut">
              <a:rPr lang="en-US" smtClean="0"/>
              <a:t>3/25/2016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F7B8E5-AEA7-4F0B-B0F5-1A251C61F7C7}" type="slidenum">
              <a:rPr lang="en-US" smtClean="0"/>
              <a:t>‹#›</a:t>
            </a:fld>
            <a:endParaRPr lang="en-US"/>
          </a:p>
        </p:txBody>
      </p:sp>
    </p:spTree>
    <p:extLst>
      <p:ext uri="{BB962C8B-B14F-4D97-AF65-F5344CB8AC3E}">
        <p14:creationId xmlns:p14="http://schemas.microsoft.com/office/powerpoint/2010/main" val="521977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62520B-3AFF-47E7-8621-99FF39484246}" type="datetimeFigureOut">
              <a:rPr lang="en-US" smtClean="0"/>
              <a:t>3/25/2016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F7B8E5-AEA7-4F0B-B0F5-1A251C61F7C7}" type="slidenum">
              <a:rPr lang="en-US" smtClean="0"/>
              <a:t>‹#›</a:t>
            </a:fld>
            <a:endParaRPr lang="en-US"/>
          </a:p>
        </p:txBody>
      </p:sp>
    </p:spTree>
    <p:extLst>
      <p:ext uri="{BB962C8B-B14F-4D97-AF65-F5344CB8AC3E}">
        <p14:creationId xmlns:p14="http://schemas.microsoft.com/office/powerpoint/2010/main" val="536056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62520B-3AFF-47E7-8621-99FF39484246}" type="datetimeFigureOut">
              <a:rPr lang="en-US" smtClean="0"/>
              <a:t>3/25/2016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F7B8E5-AEA7-4F0B-B0F5-1A251C61F7C7}" type="slidenum">
              <a:rPr lang="en-US" smtClean="0"/>
              <a:t>‹#›</a:t>
            </a:fld>
            <a:endParaRPr lang="en-US"/>
          </a:p>
        </p:txBody>
      </p:sp>
    </p:spTree>
    <p:extLst>
      <p:ext uri="{BB962C8B-B14F-4D97-AF65-F5344CB8AC3E}">
        <p14:creationId xmlns:p14="http://schemas.microsoft.com/office/powerpoint/2010/main" val="6463847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1.jpe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2.jpe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3.jpe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4.jpe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5.jpe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6.jpe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7.jpe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microsoft.com/office/2007/relationships/media" Target="../media/media19.wav"/><Relationship Id="rId7" Type="http://schemas.openxmlformats.org/officeDocument/2006/relationships/image" Target="../media/image18.jpe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19.wav"/></Relationships>
</file>

<file path=ppt/slides/_rels/slide19.xml.rels><?xml version="1.0" encoding="UTF-8" standalone="yes"?>
<Relationships xmlns="http://schemas.openxmlformats.org/package/2006/relationships"><Relationship Id="rId3" Type="http://schemas.microsoft.com/office/2007/relationships/media" Target="../media/media21.wav"/><Relationship Id="rId7" Type="http://schemas.openxmlformats.org/officeDocument/2006/relationships/image" Target="../media/image19.jpe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1.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0.jpe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microsoft.com/office/2007/relationships/media" Target="../media/media24.mp3"/><Relationship Id="rId7" Type="http://schemas.openxmlformats.org/officeDocument/2006/relationships/image" Target="../media/image21.jpe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4.mp3"/></Relationships>
</file>

<file path=ppt/slides/_rels/slide22.xml.rels><?xml version="1.0" encoding="UTF-8" standalone="yes"?>
<Relationships xmlns="http://schemas.openxmlformats.org/package/2006/relationships"><Relationship Id="rId3" Type="http://schemas.microsoft.com/office/2007/relationships/media" Target="../media/media26.wav"/><Relationship Id="rId7" Type="http://schemas.openxmlformats.org/officeDocument/2006/relationships/image" Target="../media/image22.jpe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6.wav"/></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3.jpe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4.jpe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microsoft.com/office/2007/relationships/media" Target="../media/media30.m4a"/><Relationship Id="rId7" Type="http://schemas.openxmlformats.org/officeDocument/2006/relationships/image" Target="../media/image2.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5.jpeg"/><Relationship Id="rId5" Type="http://schemas.openxmlformats.org/officeDocument/2006/relationships/slideLayout" Target="../slideLayouts/slideLayout2.xml"/><Relationship Id="rId4" Type="http://schemas.openxmlformats.org/officeDocument/2006/relationships/audio" Target="../media/media30.m4a"/></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26.jpe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27.jpe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28.jpe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microsoft.com/office/2007/relationships/media" Target="../media/media35.wav"/><Relationship Id="rId7" Type="http://schemas.openxmlformats.org/officeDocument/2006/relationships/image" Target="../media/image29.jpe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35.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microsoft.com/office/2007/relationships/media" Target="../media/media24.mp3"/><Relationship Id="rId7" Type="http://schemas.openxmlformats.org/officeDocument/2006/relationships/image" Target="../media/image30.jpe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4.mp3"/></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31.jpe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32.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jpe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8.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9.jpe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0.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24836"/>
            <a:ext cx="9144000" cy="2387600"/>
          </a:xfrm>
        </p:spPr>
        <p:txBody>
          <a:bodyPr/>
          <a:lstStyle/>
          <a:p>
            <a:r>
              <a:rPr lang="en-US" dirty="0" smtClean="0"/>
              <a:t>THE STORY of </a:t>
            </a:r>
            <a:br>
              <a:rPr lang="en-US" dirty="0" smtClean="0"/>
            </a:br>
            <a:r>
              <a:rPr lang="en-US" sz="9600" dirty="0" smtClean="0"/>
              <a:t>FERDINAND</a:t>
            </a:r>
            <a:endParaRPr lang="en-US" sz="9600" dirty="0"/>
          </a:p>
        </p:txBody>
      </p:sp>
      <p:sp>
        <p:nvSpPr>
          <p:cNvPr id="3" name="Subtitle 2"/>
          <p:cNvSpPr>
            <a:spLocks noGrp="1"/>
          </p:cNvSpPr>
          <p:nvPr>
            <p:ph type="subTitle" idx="1"/>
          </p:nvPr>
        </p:nvSpPr>
        <p:spPr>
          <a:xfrm>
            <a:off x="1524000" y="2355129"/>
            <a:ext cx="9144000" cy="1655762"/>
          </a:xfrm>
        </p:spPr>
        <p:txBody>
          <a:bodyPr/>
          <a:lstStyle/>
          <a:p>
            <a:r>
              <a:rPr lang="en-US" dirty="0" smtClean="0"/>
              <a:t>by MUNRO LEAF</a:t>
            </a:r>
          </a:p>
          <a:p>
            <a:endParaRPr lang="en-US" dirty="0"/>
          </a:p>
        </p:txBody>
      </p:sp>
      <p:pic>
        <p:nvPicPr>
          <p:cNvPr id="4" name="Picture 3" descr="Ferdinand the Bull is sitting and smelling a flower." title="Book Cov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5355" y="2709810"/>
            <a:ext cx="3117272" cy="3691763"/>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0500" y="124836"/>
            <a:ext cx="609600" cy="609600"/>
          </a:xfrm>
          <a:prstGeom prst="rect">
            <a:avLst/>
          </a:prstGeom>
        </p:spPr>
      </p:pic>
    </p:spTree>
    <p:extLst>
      <p:ext uri="{BB962C8B-B14F-4D97-AF65-F5344CB8AC3E}">
        <p14:creationId xmlns:p14="http://schemas.microsoft.com/office/powerpoint/2010/main" val="2729285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0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3282" y="2682297"/>
            <a:ext cx="10515600" cy="1325563"/>
          </a:xfrm>
        </p:spPr>
        <p:txBody>
          <a:bodyPr>
            <a:noAutofit/>
          </a:bodyPr>
          <a:lstStyle/>
          <a:p>
            <a:pPr algn="ctr"/>
            <a:r>
              <a:rPr lang="en-US" sz="4800" b="1" dirty="0" smtClean="0"/>
              <a:t>His mother saw that he was not lonesome, and because she was an understanding mother, even though she was a cow, she let him just sit there and be happy.</a:t>
            </a:r>
            <a:endParaRPr lang="en-US" sz="4800" b="1"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32064" y="100445"/>
            <a:ext cx="609600" cy="609600"/>
          </a:xfrm>
          <a:prstGeom prst="rect">
            <a:avLst/>
          </a:prstGeom>
        </p:spPr>
      </p:pic>
    </p:spTree>
    <p:extLst>
      <p:ext uri="{BB962C8B-B14F-4D97-AF65-F5344CB8AC3E}">
        <p14:creationId xmlns:p14="http://schemas.microsoft.com/office/powerpoint/2010/main" val="42386560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800" b="1" dirty="0" smtClean="0"/>
              <a:t>As the years went by Ferdinand grew and grew until he was very big and strong.</a:t>
            </a:r>
            <a:endParaRPr lang="en-US" sz="4800" b="1" dirty="0"/>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8600" y="173182"/>
            <a:ext cx="609600" cy="609600"/>
          </a:xfrm>
          <a:prstGeom prst="rect">
            <a:avLst/>
          </a:prstGeom>
        </p:spPr>
      </p:pic>
      <p:pic>
        <p:nvPicPr>
          <p:cNvPr id="2052" name="Picture 4" descr="Ferdinand measuring self against a tree, shows his marks on tree going up as he gets older.  He is 2 years old and almost as tall as the tree." title="Big Ferdina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4411" y="1690688"/>
            <a:ext cx="5143788" cy="5143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155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7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119" y="884669"/>
            <a:ext cx="11229109" cy="1325563"/>
          </a:xfrm>
        </p:spPr>
        <p:txBody>
          <a:bodyPr>
            <a:noAutofit/>
          </a:bodyPr>
          <a:lstStyle/>
          <a:p>
            <a:pPr algn="ctr"/>
            <a:r>
              <a:rPr lang="en-US" sz="4000" b="1" dirty="0" smtClean="0"/>
              <a:t>All the other bulls who had grown up with him in the same pasture would fight each other all day.  They would butt each other and stick each other with their horns.  What they wanted most of all was to be picked to fight at the bull fights in Madrid.</a:t>
            </a:r>
            <a:endParaRPr lang="en-US" sz="4000" b="1"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319" y="110835"/>
            <a:ext cx="609600" cy="609600"/>
          </a:xfrm>
          <a:prstGeom prst="rect">
            <a:avLst/>
          </a:prstGeom>
        </p:spPr>
      </p:pic>
      <p:pic>
        <p:nvPicPr>
          <p:cNvPr id="3074" name="Picture 2" descr="A group of bulls looking at a poster talking about the Bull Fights in Madrid." title="Some bulls like to figh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4251" y="2917490"/>
            <a:ext cx="3768767" cy="3838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3622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373" y="500207"/>
            <a:ext cx="10515600" cy="1325563"/>
          </a:xfrm>
        </p:spPr>
        <p:txBody>
          <a:bodyPr>
            <a:noAutofit/>
          </a:bodyPr>
          <a:lstStyle/>
          <a:p>
            <a:pPr algn="ctr"/>
            <a:r>
              <a:rPr lang="en-US" sz="5400" b="1" dirty="0" smtClean="0"/>
              <a:t>But not Ferdinand --- he still liked to sit just quietly under the cork tree and smell the flowers.</a:t>
            </a:r>
            <a:endParaRPr lang="en-US" sz="5400" b="1"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9719" y="195407"/>
            <a:ext cx="609600" cy="609600"/>
          </a:xfrm>
          <a:prstGeom prst="rect">
            <a:avLst/>
          </a:prstGeom>
        </p:spPr>
      </p:pic>
      <p:pic>
        <p:nvPicPr>
          <p:cNvPr id="4098" name="Picture 2" descr="Ferdinand under the cork tree looking out." title="Favorite Sp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3238" y="2171266"/>
            <a:ext cx="5382779" cy="4588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2777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89816"/>
            <a:ext cx="10515600" cy="1325563"/>
          </a:xfrm>
        </p:spPr>
        <p:txBody>
          <a:bodyPr>
            <a:noAutofit/>
          </a:bodyPr>
          <a:lstStyle/>
          <a:p>
            <a:pPr algn="ctr"/>
            <a:r>
              <a:rPr lang="en-US" sz="4800" b="1" dirty="0" smtClean="0"/>
              <a:t>One day five men came in very funny hats to pick the biggest, fastest, roughest bull to fight in the bull fights in Madrid.</a:t>
            </a:r>
            <a:endParaRPr lang="en-US" sz="4800" b="1"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8600" y="185016"/>
            <a:ext cx="609600" cy="609600"/>
          </a:xfrm>
          <a:prstGeom prst="rect">
            <a:avLst/>
          </a:prstGeom>
        </p:spPr>
      </p:pic>
      <p:pic>
        <p:nvPicPr>
          <p:cNvPr id="5122" name="Picture 2" descr="Five men with funny hats on, like cowboy hat, Russian furry hat, ten gallon hat, sombrero." title="The Five Men and Their Funny Ha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6138" y="2120179"/>
            <a:ext cx="3761797" cy="4701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531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49589"/>
            <a:ext cx="10515600" cy="1325563"/>
          </a:xfrm>
        </p:spPr>
        <p:txBody>
          <a:bodyPr>
            <a:noAutofit/>
          </a:bodyPr>
          <a:lstStyle/>
          <a:p>
            <a:pPr algn="ctr"/>
            <a:r>
              <a:rPr lang="en-US" sz="4800" b="1" dirty="0" smtClean="0"/>
              <a:t>All the other bulls ran around snorting and butting, leaping and jumping so the men would think that they were very </a:t>
            </a:r>
            <a:r>
              <a:rPr lang="en-US" sz="4800" b="1" dirty="0" err="1" smtClean="0"/>
              <a:t>very</a:t>
            </a:r>
            <a:r>
              <a:rPr lang="en-US" sz="4800" b="1" dirty="0" smtClean="0"/>
              <a:t> strong and fierce and pick them.</a:t>
            </a:r>
            <a:endParaRPr lang="en-US" sz="4800" b="1"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8936" y="139989"/>
            <a:ext cx="609600" cy="609600"/>
          </a:xfrm>
          <a:prstGeom prst="rect">
            <a:avLst/>
          </a:prstGeom>
        </p:spPr>
      </p:pic>
      <p:pic>
        <p:nvPicPr>
          <p:cNvPr id="6146" name="Picture 2" descr="The five men watching the bulls play with one another." title="The Fiv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4021" y="2680855"/>
            <a:ext cx="4821670" cy="4090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632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372" y="448252"/>
            <a:ext cx="10515600" cy="1325563"/>
          </a:xfrm>
        </p:spPr>
        <p:txBody>
          <a:bodyPr>
            <a:noAutofit/>
          </a:bodyPr>
          <a:lstStyle/>
          <a:p>
            <a:pPr algn="ctr"/>
            <a:r>
              <a:rPr lang="en-US" sz="4800" b="1" dirty="0" smtClean="0"/>
              <a:t>Ferdinand knew that they wouldn’t pick him and he didn’t care.  So he went out to his favorite cork tree to sit down.</a:t>
            </a:r>
            <a:endParaRPr lang="en-US" sz="4800" b="1"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9718" y="143452"/>
            <a:ext cx="609600" cy="609600"/>
          </a:xfrm>
          <a:prstGeom prst="rect">
            <a:avLst/>
          </a:prstGeom>
        </p:spPr>
      </p:pic>
      <p:pic>
        <p:nvPicPr>
          <p:cNvPr id="7170" name="Picture 2" descr="Ferdinand is on his way to the cork tree." title="Favorite Spo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95698" y="2088141"/>
            <a:ext cx="3723411" cy="4700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86748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591" y="541770"/>
            <a:ext cx="10515600" cy="1325563"/>
          </a:xfrm>
        </p:spPr>
        <p:txBody>
          <a:bodyPr>
            <a:noAutofit/>
          </a:bodyPr>
          <a:lstStyle/>
          <a:p>
            <a:pPr algn="ctr"/>
            <a:r>
              <a:rPr lang="en-US" sz="4800" b="1" dirty="0" smtClean="0"/>
              <a:t>He didn’t look where he was sitting and instead of sitting on the nice cool grass in the shade he sat on a bumble bee.</a:t>
            </a:r>
            <a:endParaRPr lang="en-US" sz="4800" b="1"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38991" y="236970"/>
            <a:ext cx="609600" cy="609600"/>
          </a:xfrm>
          <a:prstGeom prst="rect">
            <a:avLst/>
          </a:prstGeom>
        </p:spPr>
      </p:pic>
      <p:pic>
        <p:nvPicPr>
          <p:cNvPr id="8194" name="Picture 2" descr="A section of Ferdinand's big bottom getting ready to touch the bee." title="Uh O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7361" y="2109667"/>
            <a:ext cx="3705658" cy="4638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573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418" y="853497"/>
            <a:ext cx="10515600" cy="1325563"/>
          </a:xfrm>
        </p:spPr>
        <p:txBody>
          <a:bodyPr>
            <a:noAutofit/>
          </a:bodyPr>
          <a:lstStyle/>
          <a:p>
            <a:pPr algn="ctr"/>
            <a:r>
              <a:rPr lang="en-US" sz="4800" b="1" dirty="0" smtClean="0"/>
              <a:t>Well, if you were a bumble bee and a bull sat on you what would you do?  You would sting him.  And that is just what this bee did to Ferdinand.</a:t>
            </a:r>
            <a:endParaRPr lang="en-US" sz="4800" b="1"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7818" y="142009"/>
            <a:ext cx="609600" cy="609600"/>
          </a:xfrm>
          <a:prstGeom prst="rect">
            <a:avLst/>
          </a:prstGeom>
        </p:spPr>
      </p:pic>
      <p:pic>
        <p:nvPicPr>
          <p:cNvPr id="5" name="bumble bee">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207818" y="906678"/>
            <a:ext cx="609600" cy="609600"/>
          </a:xfrm>
          <a:prstGeom prst="rect">
            <a:avLst/>
          </a:prstGeom>
        </p:spPr>
      </p:pic>
      <p:pic>
        <p:nvPicPr>
          <p:cNvPr id="9218" name="Picture 2" descr="Ferdinand with his eyes open wide and nostrils flared wide." title="Oh N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8775" y="2803317"/>
            <a:ext cx="4738543" cy="3957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09485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94" fill="hold"/>
                                        <p:tgtEl>
                                          <p:spTgt spid="4"/>
                                        </p:tgtEl>
                                      </p:cBhvr>
                                    </p:cmd>
                                  </p:childTnLst>
                                </p:cTn>
                              </p:par>
                            </p:childTnLst>
                          </p:cTn>
                        </p:par>
                        <p:par>
                          <p:cTn id="7" fill="hold">
                            <p:stCondLst>
                              <p:cond delay="12694"/>
                            </p:stCondLst>
                            <p:childTnLst>
                              <p:par>
                                <p:cTn id="8" presetID="1" presetClass="mediacall" presetSubtype="0" fill="hold" nodeType="afterEffect">
                                  <p:stCondLst>
                                    <p:cond delay="0"/>
                                  </p:stCondLst>
                                  <p:childTnLst>
                                    <p:cmd type="call" cmd="playFrom(0.0)">
                                      <p:cBhvr>
                                        <p:cTn id="9" dur="42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audio>
              <p:cMediaNode vol="100000">
                <p:cTn id="11"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764" y="957407"/>
            <a:ext cx="10515600" cy="1325563"/>
          </a:xfrm>
        </p:spPr>
        <p:txBody>
          <a:bodyPr>
            <a:noAutofit/>
          </a:bodyPr>
          <a:lstStyle/>
          <a:p>
            <a:pPr algn="ctr"/>
            <a:r>
              <a:rPr lang="en-US" sz="4800" b="1" dirty="0" smtClean="0"/>
              <a:t>Wow!  Did it hurt!  Ferdinand jumped up with a snort.  He ran around puffing and snorting, butting and pawing the ground as if he were crazy.</a:t>
            </a:r>
            <a:endParaRPr lang="en-US" sz="4800" b="1"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0164" y="256309"/>
            <a:ext cx="609600" cy="609600"/>
          </a:xfrm>
          <a:prstGeom prst="rect">
            <a:avLst/>
          </a:prstGeom>
        </p:spPr>
      </p:pic>
      <p:pic>
        <p:nvPicPr>
          <p:cNvPr id="5" name="cow">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270164" y="1212272"/>
            <a:ext cx="609600" cy="609600"/>
          </a:xfrm>
          <a:prstGeom prst="rect">
            <a:avLst/>
          </a:prstGeom>
        </p:spPr>
      </p:pic>
      <p:pic>
        <p:nvPicPr>
          <p:cNvPr id="11266" name="Picture 2" descr="Ferdinand's back lets kicking wildly." title="Crazy Ferdinan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88485" y="2888671"/>
            <a:ext cx="4385252" cy="3969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81356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45" fill="hold"/>
                                        <p:tgtEl>
                                          <p:spTgt spid="4"/>
                                        </p:tgtEl>
                                      </p:cBhvr>
                                    </p:cmd>
                                  </p:childTnLst>
                                </p:cTn>
                              </p:par>
                            </p:childTnLst>
                          </p:cTn>
                        </p:par>
                        <p:par>
                          <p:cTn id="7" fill="hold">
                            <p:stCondLst>
                              <p:cond delay="12545"/>
                            </p:stCondLst>
                            <p:childTnLst>
                              <p:par>
                                <p:cTn id="8" presetID="1" presetClass="mediacall" presetSubtype="0" fill="hold" nodeType="afterEffect">
                                  <p:stCondLst>
                                    <p:cond delay="0"/>
                                  </p:stCondLst>
                                  <p:childTnLst>
                                    <p:cmd type="call" cmd="playFrom(0.0)">
                                      <p:cBhvr>
                                        <p:cTn id="9" dur="35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audio>
              <p:cMediaNode vol="80000">
                <p:cTn id="11"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b="1" dirty="0" smtClean="0">
                <a:ea typeface="Verdana" panose="020B0604030504040204" pitchFamily="34" charset="0"/>
                <a:cs typeface="Verdana" panose="020B0604030504040204" pitchFamily="34" charset="0"/>
              </a:rPr>
              <a:t>Once upon a time in Spain</a:t>
            </a:r>
            <a:endParaRPr lang="en-US" sz="6000" b="1" dirty="0">
              <a:ea typeface="Verdana" panose="020B0604030504040204" pitchFamily="34" charset="0"/>
              <a:cs typeface="Verdana" panose="020B0604030504040204" pitchFamily="34" charset="0"/>
            </a:endParaRPr>
          </a:p>
        </p:txBody>
      </p:sp>
      <p:pic>
        <p:nvPicPr>
          <p:cNvPr id="1026" name="Picture 2" descr="Spain on a large hillside with farms and bulls down below." title="Spain"/>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123881" y="1690688"/>
            <a:ext cx="3944238" cy="499753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197927" y="4821382"/>
            <a:ext cx="1620982" cy="1756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969327" y="1690688"/>
            <a:ext cx="322118" cy="5094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123881" y="6089073"/>
            <a:ext cx="4116110" cy="6961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938655" y="1569027"/>
            <a:ext cx="228600" cy="4717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631873" y="1569027"/>
            <a:ext cx="2421082" cy="197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4354" y="142009"/>
            <a:ext cx="609600" cy="609600"/>
          </a:xfrm>
          <a:prstGeom prst="rect">
            <a:avLst/>
          </a:prstGeom>
        </p:spPr>
      </p:pic>
    </p:spTree>
    <p:extLst>
      <p:ext uri="{BB962C8B-B14F-4D97-AF65-F5344CB8AC3E}">
        <p14:creationId xmlns:p14="http://schemas.microsoft.com/office/powerpoint/2010/main" val="1467614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1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418" y="884671"/>
            <a:ext cx="10515600" cy="1325563"/>
          </a:xfrm>
        </p:spPr>
        <p:txBody>
          <a:bodyPr>
            <a:noAutofit/>
          </a:bodyPr>
          <a:lstStyle/>
          <a:p>
            <a:pPr algn="ctr"/>
            <a:r>
              <a:rPr lang="en-US" sz="4800" b="1" dirty="0" smtClean="0"/>
              <a:t>The five men saw him and they all shouted with joy.  Here was the largest and fiercest bull of all.  Just the one for the bull fights in Madrid.</a:t>
            </a:r>
            <a:endParaRPr lang="en-US" sz="4800" b="1"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07818" y="173181"/>
            <a:ext cx="609600" cy="609600"/>
          </a:xfrm>
          <a:prstGeom prst="rect">
            <a:avLst/>
          </a:prstGeom>
        </p:spPr>
      </p:pic>
      <p:pic>
        <p:nvPicPr>
          <p:cNvPr id="10242" name="Picture 2" descr="The five men watching Ferdinand and he has not feet on the ground and is looking crazy, mouth wide open with eyes bulging." title="The Fiv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9655" y="2796376"/>
            <a:ext cx="4260562" cy="3947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3291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6000" b="1" dirty="0" smtClean="0"/>
              <a:t>So they took him away for the bull fight day in a cart.</a:t>
            </a:r>
            <a:endParaRPr lang="en-US" sz="6000" b="1"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8600" y="256309"/>
            <a:ext cx="609600" cy="609600"/>
          </a:xfrm>
          <a:prstGeom prst="rect">
            <a:avLst/>
          </a:prstGeom>
        </p:spPr>
      </p:pic>
      <p:pic>
        <p:nvPicPr>
          <p:cNvPr id="6" name="horse car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228600" y="1189904"/>
            <a:ext cx="609600" cy="609600"/>
          </a:xfrm>
          <a:prstGeom prst="rect">
            <a:avLst/>
          </a:prstGeom>
        </p:spPr>
      </p:pic>
      <p:pic>
        <p:nvPicPr>
          <p:cNvPr id="12290" name="Picture 2" descr="Ferdinand in a wooden cart being pulled by horses and a driver is up front." title="To Madri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7313" y="1817406"/>
            <a:ext cx="4135870" cy="5040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50099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21" fill="hold"/>
                                        <p:tgtEl>
                                          <p:spTgt spid="5"/>
                                        </p:tgtEl>
                                      </p:cBhvr>
                                    </p:cmd>
                                  </p:childTnLst>
                                </p:cTn>
                              </p:par>
                            </p:childTnLst>
                          </p:cTn>
                        </p:par>
                        <p:par>
                          <p:cTn id="7" fill="hold">
                            <p:stCondLst>
                              <p:cond delay="4521"/>
                            </p:stCondLst>
                            <p:childTnLst>
                              <p:par>
                                <p:cTn id="8" presetID="1" presetClass="mediacall" presetSubtype="0" fill="hold" nodeType="afterEffect">
                                  <p:stCondLst>
                                    <p:cond delay="0"/>
                                  </p:stCondLst>
                                  <p:childTnLst>
                                    <p:cmd type="call" cmd="playFrom(0.0)">
                                      <p:cBhvr>
                                        <p:cTn id="9" dur="124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audio>
              <p:cMediaNode vol="80000">
                <p:cTn id="11"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41770"/>
            <a:ext cx="10515600" cy="1325563"/>
          </a:xfrm>
        </p:spPr>
        <p:txBody>
          <a:bodyPr>
            <a:noAutofit/>
          </a:bodyPr>
          <a:lstStyle/>
          <a:p>
            <a:pPr algn="ctr"/>
            <a:r>
              <a:rPr lang="en-US" sz="4800" b="1" dirty="0" smtClean="0"/>
              <a:t>What a day it was!  Flags were flying, bands were playing. . . </a:t>
            </a:r>
            <a:r>
              <a:rPr lang="en-US" sz="4800" b="1" dirty="0"/>
              <a:t>a</a:t>
            </a:r>
            <a:r>
              <a:rPr lang="en-US" sz="4800" b="1" dirty="0" smtClean="0"/>
              <a:t>nd all the lovely ladies had flowers in their hair.</a:t>
            </a:r>
            <a:endParaRPr lang="en-US" sz="4800" b="1"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5191" y="236970"/>
            <a:ext cx="609600" cy="609600"/>
          </a:xfrm>
          <a:prstGeom prst="rect">
            <a:avLst/>
          </a:prstGeom>
        </p:spPr>
      </p:pic>
      <p:pic>
        <p:nvPicPr>
          <p:cNvPr id="5" name="44367__debudding__spanish-lick-ii-acoustic-ab-split-stereo-pair-oktav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315191" y="1151370"/>
            <a:ext cx="609600" cy="609600"/>
          </a:xfrm>
          <a:prstGeom prst="rect">
            <a:avLst/>
          </a:prstGeom>
        </p:spPr>
      </p:pic>
      <p:pic>
        <p:nvPicPr>
          <p:cNvPr id="13314" name="Picture 2" descr="The ladies watching Ferdinand go by while they are waving their flags." title="Flower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16287" y="2145299"/>
            <a:ext cx="5206133" cy="4712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46715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85" fill="hold"/>
                                        <p:tgtEl>
                                          <p:spTgt spid="4"/>
                                        </p:tgtEl>
                                      </p:cBhvr>
                                    </p:cmd>
                                  </p:childTnLst>
                                </p:cTn>
                              </p:par>
                            </p:childTnLst>
                          </p:cTn>
                        </p:par>
                        <p:par>
                          <p:cTn id="7" fill="hold">
                            <p:stCondLst>
                              <p:cond delay="9885"/>
                            </p:stCondLst>
                            <p:childTnLst>
                              <p:par>
                                <p:cTn id="8" presetID="1" presetClass="mediacall" presetSubtype="0" fill="hold" nodeType="afterEffect">
                                  <p:stCondLst>
                                    <p:cond delay="0"/>
                                  </p:stCondLst>
                                  <p:childTnLst>
                                    <p:cmd type="call" cmd="playFrom(0.0)">
                                      <p:cBhvr>
                                        <p:cTn id="9" dur="41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audio>
              <p:cMediaNode vol="80000">
                <p:cTn id="11"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8982" y="874279"/>
            <a:ext cx="10515600" cy="1325563"/>
          </a:xfrm>
        </p:spPr>
        <p:txBody>
          <a:bodyPr>
            <a:noAutofit/>
          </a:bodyPr>
          <a:lstStyle/>
          <a:p>
            <a:pPr algn="ctr"/>
            <a:r>
              <a:rPr lang="en-US" b="1" dirty="0" smtClean="0"/>
              <a:t>They had a parade into the bull ring.  First came the </a:t>
            </a:r>
            <a:r>
              <a:rPr lang="en-US" b="1" dirty="0" err="1" smtClean="0"/>
              <a:t>Banderilleros</a:t>
            </a:r>
            <a:r>
              <a:rPr lang="en-US" b="1" dirty="0" smtClean="0"/>
              <a:t> who wanted to make the bull mad.  Next came the </a:t>
            </a:r>
            <a:r>
              <a:rPr lang="en-US" b="1" dirty="0" err="1" smtClean="0"/>
              <a:t>Picadores</a:t>
            </a:r>
            <a:r>
              <a:rPr lang="en-US" b="1" dirty="0" smtClean="0"/>
              <a:t> who wanted to make the bull madder.  </a:t>
            </a:r>
            <a:endParaRPr lang="en-US" b="1"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46364" y="264679"/>
            <a:ext cx="609600" cy="609600"/>
          </a:xfrm>
          <a:prstGeom prst="rect">
            <a:avLst/>
          </a:prstGeom>
        </p:spPr>
      </p:pic>
      <p:pic>
        <p:nvPicPr>
          <p:cNvPr id="14338" name="Picture 2" descr="A man on a horse blowing a big brass horn.  The man and the horse are both very dressed up." title="Parade Ti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6758" y="2639853"/>
            <a:ext cx="4406033" cy="4218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087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764" y="843107"/>
            <a:ext cx="10515600" cy="1325563"/>
          </a:xfrm>
        </p:spPr>
        <p:txBody>
          <a:bodyPr>
            <a:noAutofit/>
          </a:bodyPr>
          <a:lstStyle/>
          <a:p>
            <a:pPr algn="ctr"/>
            <a:r>
              <a:rPr lang="en-US" b="1" dirty="0" smtClean="0"/>
              <a:t>Then came the Matador, the proudest of all --- he thought he was very handsome, and bowed to the ladies.  He had a red cape and was supposed to make the bull mad last of all.</a:t>
            </a:r>
            <a:endParaRPr lang="en-US" b="1"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90500" y="233507"/>
            <a:ext cx="609600" cy="609600"/>
          </a:xfrm>
          <a:prstGeom prst="rect">
            <a:avLst/>
          </a:prstGeom>
        </p:spPr>
      </p:pic>
      <p:pic>
        <p:nvPicPr>
          <p:cNvPr id="15362" name="Picture 2" descr="The Matador is wearing his cape and the fans are throwing flowers down to him." title="Time for the Matad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9104" y="2646524"/>
            <a:ext cx="4011178" cy="4118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289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800" b="1" dirty="0" smtClean="0"/>
              <a:t>Then came the bull, and you know who that was don’t you?		-FERDINAND!</a:t>
            </a:r>
            <a:endParaRPr lang="en-US" sz="4800" b="1" dirty="0"/>
          </a:p>
        </p:txBody>
      </p:sp>
      <p:pic>
        <p:nvPicPr>
          <p:cNvPr id="16386" name="Picture 2" descr="A huge door with the huge doors wide open on both sides and a little tiny looking Ferdiand peeking out." title="FERDINAN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6558" y="1667451"/>
            <a:ext cx="4866140" cy="5190549"/>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35973" y="256309"/>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335973" y="1189904"/>
            <a:ext cx="609600" cy="609600"/>
          </a:xfrm>
          <a:prstGeom prst="rect">
            <a:avLst/>
          </a:prstGeom>
        </p:spPr>
      </p:pic>
    </p:spTree>
    <p:extLst>
      <p:ext uri="{BB962C8B-B14F-4D97-AF65-F5344CB8AC3E}">
        <p14:creationId xmlns:p14="http://schemas.microsoft.com/office/powerpoint/2010/main" val="17041324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28" fill="hold"/>
                                        <p:tgtEl>
                                          <p:spTgt spid="4"/>
                                        </p:tgtEl>
                                      </p:cBhvr>
                                    </p:cmd>
                                  </p:childTnLst>
                                </p:cTn>
                              </p:par>
                            </p:childTnLst>
                          </p:cTn>
                        </p:par>
                        <p:par>
                          <p:cTn id="7" fill="hold">
                            <p:stCondLst>
                              <p:cond delay="5728"/>
                            </p:stCondLst>
                            <p:childTnLst>
                              <p:par>
                                <p:cTn id="8" presetID="1" presetClass="mediacall" presetSubtype="0" fill="hold" nodeType="afterEffect">
                                  <p:stCondLst>
                                    <p:cond delay="0"/>
                                  </p:stCondLst>
                                  <p:childTnLst>
                                    <p:cmd type="call" cmd="playFrom(0.0)">
                                      <p:cBhvr>
                                        <p:cTn id="9" dur="33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audio>
              <p:cMediaNode vol="80000">
                <p:cTn id="11"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027" y="666461"/>
            <a:ext cx="10515600" cy="1325563"/>
          </a:xfrm>
        </p:spPr>
        <p:txBody>
          <a:bodyPr>
            <a:noAutofit/>
          </a:bodyPr>
          <a:lstStyle/>
          <a:p>
            <a:pPr algn="ctr"/>
            <a:r>
              <a:rPr lang="en-US" b="1" dirty="0" smtClean="0"/>
              <a:t>They called him Ferdinand the Fierce and all the </a:t>
            </a:r>
            <a:r>
              <a:rPr lang="en-US" b="1" dirty="0" err="1" smtClean="0"/>
              <a:t>Banderilleros</a:t>
            </a:r>
            <a:r>
              <a:rPr lang="en-US" b="1" dirty="0" smtClean="0"/>
              <a:t> were afraid of him and the </a:t>
            </a:r>
            <a:r>
              <a:rPr lang="en-US" b="1" dirty="0" err="1" smtClean="0"/>
              <a:t>Picadores</a:t>
            </a:r>
            <a:r>
              <a:rPr lang="en-US" b="1" dirty="0" smtClean="0"/>
              <a:t> were afraid of him and the Matador was scared stiff.</a:t>
            </a:r>
            <a:endParaRPr lang="en-US" b="1"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97427" y="152400"/>
            <a:ext cx="609600" cy="609600"/>
          </a:xfrm>
          <a:prstGeom prst="rect">
            <a:avLst/>
          </a:prstGeom>
        </p:spPr>
      </p:pic>
      <p:pic>
        <p:nvPicPr>
          <p:cNvPr id="17410" name="Picture 2" descr="All of the men looking scared, and the Matador is sweating huge drops of sweat off of his face." title="Scared Stif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9039" y="2609849"/>
            <a:ext cx="4000500" cy="4248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847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809" y="645679"/>
            <a:ext cx="10515600" cy="1325563"/>
          </a:xfrm>
        </p:spPr>
        <p:txBody>
          <a:bodyPr>
            <a:noAutofit/>
          </a:bodyPr>
          <a:lstStyle/>
          <a:p>
            <a:pPr algn="ctr"/>
            <a:r>
              <a:rPr lang="en-US" b="1" dirty="0" smtClean="0"/>
              <a:t>Ferdinand ran to the middle of the ring and everyone shouted and clapped because they thought he was going to fight fiercely and butt and snort and stick his horns around. </a:t>
            </a:r>
            <a:endParaRPr lang="en-US" b="1"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18209" y="193964"/>
            <a:ext cx="609600" cy="609600"/>
          </a:xfrm>
          <a:prstGeom prst="rect">
            <a:avLst/>
          </a:prstGeom>
        </p:spPr>
      </p:pic>
      <p:pic>
        <p:nvPicPr>
          <p:cNvPr id="18434" name="Picture 2" descr="A huge arena and Ferdinand looks very small in the middle of the ring." title="Applau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1347" y="2577360"/>
            <a:ext cx="6369916" cy="4280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7612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70370"/>
            <a:ext cx="10515600" cy="1325563"/>
          </a:xfrm>
        </p:spPr>
        <p:txBody>
          <a:bodyPr>
            <a:noAutofit/>
          </a:bodyPr>
          <a:lstStyle/>
          <a:p>
            <a:pPr algn="ctr"/>
            <a:r>
              <a:rPr lang="en-US" b="1" dirty="0" smtClean="0"/>
              <a:t>But not Ferdinand.  When he got to the middle of the ring he saw the flowers in all the lovely ladies’ hair and he just sat down quietly and smelled.</a:t>
            </a:r>
            <a:endParaRPr lang="en-US" b="1"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8600" y="235527"/>
            <a:ext cx="609600" cy="609600"/>
          </a:xfrm>
          <a:prstGeom prst="rect">
            <a:avLst/>
          </a:prstGeom>
        </p:spPr>
      </p:pic>
      <p:pic>
        <p:nvPicPr>
          <p:cNvPr id="19458" name="Picture 2" descr="Ferdinand sitting and smelling with his eyes closed, he looks very happy." title="Time For a Smelling Brea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1738" y="2595273"/>
            <a:ext cx="6292594" cy="4262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363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6019" y="811934"/>
            <a:ext cx="10515600" cy="1325563"/>
          </a:xfrm>
        </p:spPr>
        <p:txBody>
          <a:bodyPr>
            <a:noAutofit/>
          </a:bodyPr>
          <a:lstStyle/>
          <a:p>
            <a:pPr algn="ctr"/>
            <a:r>
              <a:rPr lang="en-US" sz="4000" b="1" dirty="0" smtClean="0"/>
              <a:t>He wouldn’t fight and be fierce no matter what they did.  He just sat and smelled.  And the </a:t>
            </a:r>
            <a:r>
              <a:rPr lang="en-US" sz="4000" b="1" dirty="0" err="1" smtClean="0"/>
              <a:t>Banderilleros</a:t>
            </a:r>
            <a:r>
              <a:rPr lang="en-US" sz="4000" b="1" dirty="0" smtClean="0"/>
              <a:t> were mad and the </a:t>
            </a:r>
            <a:r>
              <a:rPr lang="en-US" sz="4000" b="1" dirty="0" err="1" smtClean="0"/>
              <a:t>Picadores</a:t>
            </a:r>
            <a:r>
              <a:rPr lang="en-US" sz="4000" b="1" dirty="0" smtClean="0"/>
              <a:t> were madder and the Matador was so mad he cried because he couldn’t show off with his cape.</a:t>
            </a:r>
            <a:endParaRPr lang="en-US" sz="4000" b="1"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56755" y="202334"/>
            <a:ext cx="609600" cy="609600"/>
          </a:xfrm>
          <a:prstGeom prst="rect">
            <a:avLst/>
          </a:prstGeom>
        </p:spPr>
      </p:pic>
      <p:pic>
        <p:nvPicPr>
          <p:cNvPr id="20482" name="Picture 2" descr="The men are stomping at Ferdinand and the Matador is trying to get his attention by waving a cape." title="Mad Me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37765" y="2841996"/>
            <a:ext cx="5497080" cy="4016004"/>
          </a:xfrm>
          <a:prstGeom prst="rect">
            <a:avLst/>
          </a:prstGeom>
          <a:noFill/>
          <a:extLst>
            <a:ext uri="{909E8E84-426E-40DD-AFC4-6F175D3DCCD1}">
              <a14:hiddenFill xmlns:a14="http://schemas.microsoft.com/office/drawing/2010/main">
                <a:solidFill>
                  <a:srgbClr val="FFFFFF"/>
                </a:solidFill>
              </a14:hiddenFill>
            </a:ext>
          </a:extLst>
        </p:spPr>
      </p:pic>
      <p:pic>
        <p:nvPicPr>
          <p:cNvPr id="5" name="69155__milton__010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273628" y="1169915"/>
            <a:ext cx="609600" cy="609600"/>
          </a:xfrm>
          <a:prstGeom prst="rect">
            <a:avLst/>
          </a:prstGeom>
        </p:spPr>
      </p:pic>
    </p:spTree>
    <p:extLst>
      <p:ext uri="{BB962C8B-B14F-4D97-AF65-F5344CB8AC3E}">
        <p14:creationId xmlns:p14="http://schemas.microsoft.com/office/powerpoint/2010/main" val="27015328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62" fill="hold"/>
                                        <p:tgtEl>
                                          <p:spTgt spid="4"/>
                                        </p:tgtEl>
                                      </p:cBhvr>
                                    </p:cmd>
                                  </p:childTnLst>
                                </p:cTn>
                              </p:par>
                            </p:childTnLst>
                          </p:cTn>
                        </p:par>
                        <p:par>
                          <p:cTn id="7" fill="hold">
                            <p:stCondLst>
                              <p:cond delay="17862"/>
                            </p:stCondLst>
                            <p:childTnLst>
                              <p:par>
                                <p:cTn id="8" presetID="1" presetClass="mediacall" presetSubtype="0" fill="hold" nodeType="afterEffect">
                                  <p:stCondLst>
                                    <p:cond delay="0"/>
                                  </p:stCondLst>
                                  <p:childTnLst>
                                    <p:cmd type="call" cmd="playFrom(0.0)">
                                      <p:cBhvr>
                                        <p:cTn id="9" dur="19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audio>
              <p:cMediaNode vol="80000">
                <p:cTn id="11"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24890" y="93518"/>
            <a:ext cx="8506691" cy="1631373"/>
          </a:xfrm>
        </p:spPr>
        <p:txBody>
          <a:bodyPr>
            <a:normAutofit/>
          </a:bodyPr>
          <a:lstStyle/>
          <a:p>
            <a:r>
              <a:rPr lang="en-US" sz="5400" b="1" dirty="0"/>
              <a:t>t</a:t>
            </a:r>
            <a:r>
              <a:rPr lang="en-US" sz="5400" b="1" dirty="0" smtClean="0"/>
              <a:t>here was a little bull and his name was Ferdinand.</a:t>
            </a:r>
            <a:endParaRPr lang="en-US" sz="5400" b="1" dirty="0"/>
          </a:p>
        </p:txBody>
      </p:sp>
      <p:pic>
        <p:nvPicPr>
          <p:cNvPr id="2052" name="Picture 4" descr="A young Ferdinand is smelling a flower with a butterfly on it." title="young Ferdina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0437" y="1724891"/>
            <a:ext cx="3917663" cy="4963826"/>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1673" y="93518"/>
            <a:ext cx="609600" cy="609600"/>
          </a:xfrm>
          <a:prstGeom prst="rect">
            <a:avLst/>
          </a:prstGeom>
        </p:spPr>
      </p:pic>
    </p:spTree>
    <p:extLst>
      <p:ext uri="{BB962C8B-B14F-4D97-AF65-F5344CB8AC3E}">
        <p14:creationId xmlns:p14="http://schemas.microsoft.com/office/powerpoint/2010/main" val="1952066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smtClean="0"/>
              <a:t>So they had to take Ferdinand home.  </a:t>
            </a:r>
            <a:endParaRPr lang="en-US" sz="5400" b="1"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8600" y="173182"/>
            <a:ext cx="609600" cy="609600"/>
          </a:xfrm>
          <a:prstGeom prst="rect">
            <a:avLst/>
          </a:prstGeom>
        </p:spPr>
      </p:pic>
      <p:pic>
        <p:nvPicPr>
          <p:cNvPr id="21506" name="Picture 2" descr="Ferdinand is riding away from the arena in the same wooden cart as before with the horses and the driver." title="Going Ho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68938" y="1240356"/>
            <a:ext cx="4675958" cy="5617644"/>
          </a:xfrm>
          <a:prstGeom prst="rect">
            <a:avLst/>
          </a:prstGeom>
          <a:noFill/>
          <a:extLst>
            <a:ext uri="{909E8E84-426E-40DD-AFC4-6F175D3DCCD1}">
              <a14:hiddenFill xmlns:a14="http://schemas.microsoft.com/office/drawing/2010/main">
                <a:solidFill>
                  <a:srgbClr val="FFFFFF"/>
                </a:solidFill>
              </a14:hiddenFill>
            </a:ext>
          </a:extLst>
        </p:spPr>
      </p:pic>
      <p:pic>
        <p:nvPicPr>
          <p:cNvPr id="6" name="horse car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228600" y="1240356"/>
            <a:ext cx="609600" cy="609600"/>
          </a:xfrm>
          <a:prstGeom prst="rect">
            <a:avLst/>
          </a:prstGeom>
        </p:spPr>
      </p:pic>
    </p:spTree>
    <p:extLst>
      <p:ext uri="{BB962C8B-B14F-4D97-AF65-F5344CB8AC3E}">
        <p14:creationId xmlns:p14="http://schemas.microsoft.com/office/powerpoint/2010/main" val="1029939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40" fill="hold"/>
                                        <p:tgtEl>
                                          <p:spTgt spid="5"/>
                                        </p:tgtEl>
                                      </p:cBhvr>
                                    </p:cmd>
                                  </p:childTnLst>
                                </p:cTn>
                              </p:par>
                            </p:childTnLst>
                          </p:cTn>
                        </p:par>
                        <p:par>
                          <p:cTn id="7" fill="hold">
                            <p:stCondLst>
                              <p:cond delay="3940"/>
                            </p:stCondLst>
                            <p:childTnLst>
                              <p:par>
                                <p:cTn id="8" presetID="1" presetClass="mediacall" presetSubtype="0" fill="hold" nodeType="afterEffect">
                                  <p:stCondLst>
                                    <p:cond delay="0"/>
                                  </p:stCondLst>
                                  <p:childTnLst>
                                    <p:cmd type="call" cmd="playFrom(0.0)">
                                      <p:cBhvr>
                                        <p:cTn id="9" dur="124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audio>
              <p:cMediaNode vol="80000">
                <p:cTn id="11"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8982" y="500207"/>
            <a:ext cx="10515600" cy="1325563"/>
          </a:xfrm>
        </p:spPr>
        <p:txBody>
          <a:bodyPr>
            <a:noAutofit/>
          </a:bodyPr>
          <a:lstStyle/>
          <a:p>
            <a:pPr algn="ctr"/>
            <a:r>
              <a:rPr lang="en-US" sz="4800" b="1" dirty="0" smtClean="0"/>
              <a:t>And for all I know he is sitting there still, under his favorite cork tree, smelling the flowers just quietly.  He is very happy.</a:t>
            </a:r>
            <a:endParaRPr lang="en-US" sz="4800" b="1"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49382" y="195407"/>
            <a:ext cx="609600" cy="609600"/>
          </a:xfrm>
          <a:prstGeom prst="rect">
            <a:avLst/>
          </a:prstGeom>
        </p:spPr>
      </p:pic>
      <p:pic>
        <p:nvPicPr>
          <p:cNvPr id="22530" name="Picture 2" descr="Ferdinand sitting under the cork tree looking into the sky and out over the farmland." title="Favorite Spot Once Aga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5229" y="2598452"/>
            <a:ext cx="10007418" cy="3289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765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b="1" dirty="0" smtClean="0"/>
              <a:t>THE END</a:t>
            </a:r>
            <a:endParaRPr lang="en-US" sz="6000" b="1"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8600" y="256309"/>
            <a:ext cx="609600" cy="609600"/>
          </a:xfrm>
          <a:prstGeom prst="rect">
            <a:avLst/>
          </a:prstGeom>
        </p:spPr>
      </p:pic>
      <p:pic>
        <p:nvPicPr>
          <p:cNvPr id="23554" name="Picture 2" descr="A flower with all of its' leaves falling to the ground." title="The E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250" y="1278081"/>
            <a:ext cx="3413413" cy="549679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070764" y="1690688"/>
            <a:ext cx="1496291" cy="532967"/>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0770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809" y="374074"/>
            <a:ext cx="10706100" cy="1617952"/>
          </a:xfrm>
        </p:spPr>
        <p:txBody>
          <a:bodyPr>
            <a:noAutofit/>
          </a:bodyPr>
          <a:lstStyle/>
          <a:p>
            <a:pPr algn="ctr"/>
            <a:r>
              <a:rPr lang="en-US" sz="4800" b="1" dirty="0" smtClean="0"/>
              <a:t>All the other little bulls he lived with would run and jump and butt their heads together, but not Ferdinand.</a:t>
            </a:r>
            <a:endParaRPr lang="en-US" sz="4800" b="1" dirty="0"/>
          </a:p>
        </p:txBody>
      </p:sp>
      <p:pic>
        <p:nvPicPr>
          <p:cNvPr id="3074" name="Picture 2" descr="a group of bulls playing" title="bulls play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9821" y="2162005"/>
            <a:ext cx="3772188" cy="4695995"/>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8209" y="204095"/>
            <a:ext cx="609600" cy="609600"/>
          </a:xfrm>
          <a:prstGeom prst="rect">
            <a:avLst/>
          </a:prstGeom>
        </p:spPr>
      </p:pic>
    </p:spTree>
    <p:extLst>
      <p:ext uri="{BB962C8B-B14F-4D97-AF65-F5344CB8AC3E}">
        <p14:creationId xmlns:p14="http://schemas.microsoft.com/office/powerpoint/2010/main" val="19650138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9651"/>
            <a:ext cx="10515600" cy="1325563"/>
          </a:xfrm>
        </p:spPr>
        <p:txBody>
          <a:bodyPr>
            <a:noAutofit/>
          </a:bodyPr>
          <a:lstStyle/>
          <a:p>
            <a:pPr algn="ctr"/>
            <a:r>
              <a:rPr lang="en-US" sz="5400" b="1" dirty="0" smtClean="0"/>
              <a:t>He liked to sit just quietly and smell the flowers.</a:t>
            </a:r>
            <a:endParaRPr lang="en-US" sz="5400" b="1" dirty="0"/>
          </a:p>
        </p:txBody>
      </p:sp>
      <p:pic>
        <p:nvPicPr>
          <p:cNvPr id="4098" name="Picture 2" descr="Ferdinand in a huge flower patch." title="flower man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6595" y="1640318"/>
            <a:ext cx="5018809" cy="5146302"/>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8600" y="272832"/>
            <a:ext cx="609600" cy="609600"/>
          </a:xfrm>
          <a:prstGeom prst="rect">
            <a:avLst/>
          </a:prstGeom>
        </p:spPr>
      </p:pic>
    </p:spTree>
    <p:extLst>
      <p:ext uri="{BB962C8B-B14F-4D97-AF65-F5344CB8AC3E}">
        <p14:creationId xmlns:p14="http://schemas.microsoft.com/office/powerpoint/2010/main" val="39741808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3573"/>
            <a:ext cx="10515600" cy="1325563"/>
          </a:xfrm>
        </p:spPr>
        <p:txBody>
          <a:bodyPr>
            <a:noAutofit/>
          </a:bodyPr>
          <a:lstStyle/>
          <a:p>
            <a:pPr algn="ctr"/>
            <a:r>
              <a:rPr lang="en-US" sz="5400" b="1" dirty="0" smtClean="0"/>
              <a:t>He had a favorite spot out in the pasture under a cork tree.</a:t>
            </a:r>
            <a:endParaRPr lang="en-US" sz="5400" b="1"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8600" y="183573"/>
            <a:ext cx="609600" cy="609600"/>
          </a:xfrm>
          <a:prstGeom prst="rect">
            <a:avLst/>
          </a:prstGeom>
        </p:spPr>
      </p:pic>
      <p:pic>
        <p:nvPicPr>
          <p:cNvPr id="5122" name="Picture 2" descr="Ferdinand walking to tree." title="favortie sp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2621" y="1495356"/>
            <a:ext cx="4520334" cy="5301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052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62553"/>
            <a:ext cx="10515600" cy="1325563"/>
          </a:xfrm>
        </p:spPr>
        <p:txBody>
          <a:bodyPr>
            <a:noAutofit/>
          </a:bodyPr>
          <a:lstStyle/>
          <a:p>
            <a:pPr algn="ctr"/>
            <a:r>
              <a:rPr lang="en-US" sz="4800" b="1" dirty="0" smtClean="0"/>
              <a:t>It was his favorite tree and he would sit in its shade all day and smell the flowers.</a:t>
            </a:r>
            <a:endParaRPr lang="en-US" sz="4800" b="1"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8154" y="121227"/>
            <a:ext cx="609600" cy="609600"/>
          </a:xfrm>
          <a:prstGeom prst="rect">
            <a:avLst/>
          </a:prstGeom>
        </p:spPr>
      </p:pic>
      <p:pic>
        <p:nvPicPr>
          <p:cNvPr id="6146" name="Picture 2" descr="Ferdinand under the cork tree looking out at other bulls playing." title="Cork Tree Heav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93918" y="1880184"/>
            <a:ext cx="4447310" cy="4977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9027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06689"/>
            <a:ext cx="10515600" cy="1325563"/>
          </a:xfrm>
        </p:spPr>
        <p:txBody>
          <a:bodyPr>
            <a:noAutofit/>
          </a:bodyPr>
          <a:lstStyle/>
          <a:p>
            <a:pPr algn="ctr"/>
            <a:r>
              <a:rPr lang="en-US" sz="4800" b="1" dirty="0" smtClean="0"/>
              <a:t>Sometimes his mother, who was a cow, would worry about him.  She was afraid he would be lonesome all by himself.</a:t>
            </a:r>
            <a:endParaRPr lang="en-US" sz="4800" b="1"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8600" y="193964"/>
            <a:ext cx="609600" cy="609600"/>
          </a:xfrm>
          <a:prstGeom prst="rect">
            <a:avLst/>
          </a:prstGeom>
        </p:spPr>
      </p:pic>
      <p:pic>
        <p:nvPicPr>
          <p:cNvPr id="7170" name="Picture 2" descr="Ferdinand with his worried looking mother.  She is wearing a large cowbell." title="Oh M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9455" y="2140528"/>
            <a:ext cx="5606750" cy="4634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1121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76852"/>
            <a:ext cx="10515600" cy="1325563"/>
          </a:xfrm>
        </p:spPr>
        <p:txBody>
          <a:bodyPr>
            <a:noAutofit/>
          </a:bodyPr>
          <a:lstStyle/>
          <a:p>
            <a:pPr algn="ctr"/>
            <a:r>
              <a:rPr lang="en-US" sz="4800" b="1" dirty="0" smtClean="0"/>
              <a:t>“Why don’t you run and play with the other little bulls and skip and butt your head?” she would say.</a:t>
            </a:r>
            <a:endParaRPr lang="en-US" sz="4800" b="1" dirty="0"/>
          </a:p>
        </p:txBody>
      </p:sp>
      <p:sp>
        <p:nvSpPr>
          <p:cNvPr id="4" name="TextBox 3"/>
          <p:cNvSpPr txBox="1"/>
          <p:nvPr/>
        </p:nvSpPr>
        <p:spPr>
          <a:xfrm>
            <a:off x="1309255" y="4405747"/>
            <a:ext cx="9777845" cy="2308324"/>
          </a:xfrm>
          <a:prstGeom prst="rect">
            <a:avLst/>
          </a:prstGeom>
          <a:noFill/>
        </p:spPr>
        <p:txBody>
          <a:bodyPr wrap="square" rtlCol="0">
            <a:spAutoFit/>
          </a:bodyPr>
          <a:lstStyle/>
          <a:p>
            <a:pPr algn="ctr"/>
            <a:r>
              <a:rPr lang="en-US" sz="4800" b="1" dirty="0" smtClean="0">
                <a:latin typeface="+mj-lt"/>
              </a:rPr>
              <a:t>But Ferdinand would shake his head.  “I like it better here where I can sit just quietly and smell the flowers.”</a:t>
            </a:r>
            <a:endParaRPr lang="en-US" sz="4800" b="1" dirty="0">
              <a:latin typeface="+mj-lt"/>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8600" y="214746"/>
            <a:ext cx="609600" cy="609600"/>
          </a:xfrm>
          <a:prstGeom prst="rect">
            <a:avLst/>
          </a:prstGeom>
        </p:spPr>
      </p:pic>
      <p:pic>
        <p:nvPicPr>
          <p:cNvPr id="1026" name="Picture 2" descr="Pink flower with yellow middle." title="Flower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1548" y="2159866"/>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7189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425</TotalTime>
  <Words>795</Words>
  <Application>Microsoft Office PowerPoint</Application>
  <PresentationFormat>Widescreen</PresentationFormat>
  <Paragraphs>34</Paragraphs>
  <Slides>32</Slides>
  <Notes>0</Notes>
  <HiddenSlides>0</HiddenSlides>
  <MMClips>39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Calibri Light</vt:lpstr>
      <vt:lpstr>Verdana</vt:lpstr>
      <vt:lpstr>Office Theme</vt:lpstr>
      <vt:lpstr>THE STORY of  FERDINAND</vt:lpstr>
      <vt:lpstr>Once upon a time in Spain</vt:lpstr>
      <vt:lpstr>there was a little bull and his name was Ferdinand.</vt:lpstr>
      <vt:lpstr>All the other little bulls he lived with would run and jump and butt their heads together, but not Ferdinand.</vt:lpstr>
      <vt:lpstr>He liked to sit just quietly and smell the flowers.</vt:lpstr>
      <vt:lpstr>He had a favorite spot out in the pasture under a cork tree.</vt:lpstr>
      <vt:lpstr>It was his favorite tree and he would sit in its shade all day and smell the flowers.</vt:lpstr>
      <vt:lpstr>Sometimes his mother, who was a cow, would worry about him.  She was afraid he would be lonesome all by himself.</vt:lpstr>
      <vt:lpstr>“Why don’t you run and play with the other little bulls and skip and butt your head?” she would say.</vt:lpstr>
      <vt:lpstr>His mother saw that he was not lonesome, and because she was an understanding mother, even though she was a cow, she let him just sit there and be happy.</vt:lpstr>
      <vt:lpstr>As the years went by Ferdinand grew and grew until he was very big and strong.</vt:lpstr>
      <vt:lpstr>All the other bulls who had grown up with him in the same pasture would fight each other all day.  They would butt each other and stick each other with their horns.  What they wanted most of all was to be picked to fight at the bull fights in Madrid.</vt:lpstr>
      <vt:lpstr>But not Ferdinand --- he still liked to sit just quietly under the cork tree and smell the flowers.</vt:lpstr>
      <vt:lpstr>One day five men came in very funny hats to pick the biggest, fastest, roughest bull to fight in the bull fights in Madrid.</vt:lpstr>
      <vt:lpstr>All the other bulls ran around snorting and butting, leaping and jumping so the men would think that they were very very strong and fierce and pick them.</vt:lpstr>
      <vt:lpstr>Ferdinand knew that they wouldn’t pick him and he didn’t care.  So he went out to his favorite cork tree to sit down.</vt:lpstr>
      <vt:lpstr>He didn’t look where he was sitting and instead of sitting on the nice cool grass in the shade he sat on a bumble bee.</vt:lpstr>
      <vt:lpstr>Well, if you were a bumble bee and a bull sat on you what would you do?  You would sting him.  And that is just what this bee did to Ferdinand.</vt:lpstr>
      <vt:lpstr>Wow!  Did it hurt!  Ferdinand jumped up with a snort.  He ran around puffing and snorting, butting and pawing the ground as if he were crazy.</vt:lpstr>
      <vt:lpstr>The five men saw him and they all shouted with joy.  Here was the largest and fiercest bull of all.  Just the one for the bull fights in Madrid.</vt:lpstr>
      <vt:lpstr>So they took him away for the bull fight day in a cart.</vt:lpstr>
      <vt:lpstr>What a day it was!  Flags were flying, bands were playing. . . and all the lovely ladies had flowers in their hair.</vt:lpstr>
      <vt:lpstr>They had a parade into the bull ring.  First came the Banderilleros who wanted to make the bull mad.  Next came the Picadores who wanted to make the bull madder.  </vt:lpstr>
      <vt:lpstr>Then came the Matador, the proudest of all --- he thought he was very handsome, and bowed to the ladies.  He had a red cape and was supposed to make the bull mad last of all.</vt:lpstr>
      <vt:lpstr>Then came the bull, and you know who that was don’t you?  -FERDINAND!</vt:lpstr>
      <vt:lpstr>They called him Ferdinand the Fierce and all the Banderilleros were afraid of him and the Picadores were afraid of him and the Matador was scared stiff.</vt:lpstr>
      <vt:lpstr>Ferdinand ran to the middle of the ring and everyone shouted and clapped because they thought he was going to fight fiercely and butt and snort and stick his horns around. </vt:lpstr>
      <vt:lpstr>But not Ferdinand.  When he got to the middle of the ring he saw the flowers in all the lovely ladies’ hair and he just sat down quietly and smelled.</vt:lpstr>
      <vt:lpstr>He wouldn’t fight and be fierce no matter what they did.  He just sat and smelled.  And the Banderilleros were mad and the Picadores were madder and the Matador was so mad he cried because he couldn’t show off with his cape.</vt:lpstr>
      <vt:lpstr>So they had to take Ferdinand home.  </vt:lpstr>
      <vt:lpstr>And for all I know he is sitting there still, under his favorite cork tree, smelling the flowers just quietly.  He is very happy.</vt:lpstr>
      <vt:lpstr>THE END</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STORY of  FERDINAND</dc:title>
  <dc:creator>Stacy Hazelwood</dc:creator>
  <cp:lastModifiedBy>Stacy Hazelwood</cp:lastModifiedBy>
  <cp:revision>56</cp:revision>
  <dcterms:created xsi:type="dcterms:W3CDTF">2016-03-20T21:47:04Z</dcterms:created>
  <dcterms:modified xsi:type="dcterms:W3CDTF">2016-03-25T04:44:38Z</dcterms:modified>
</cp:coreProperties>
</file>