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6" r:id="rId5"/>
  </p:sldMasterIdLst>
  <p:notesMasterIdLst>
    <p:notesMasterId r:id="rId24"/>
  </p:notesMasterIdLst>
  <p:handoutMasterIdLst>
    <p:handoutMasterId r:id="rId25"/>
  </p:handoutMasterIdLst>
  <p:sldIdLst>
    <p:sldId id="256" r:id="rId6"/>
    <p:sldId id="604" r:id="rId7"/>
    <p:sldId id="626" r:id="rId8"/>
    <p:sldId id="627" r:id="rId9"/>
    <p:sldId id="634" r:id="rId10"/>
    <p:sldId id="605" r:id="rId11"/>
    <p:sldId id="579" r:id="rId12"/>
    <p:sldId id="580" r:id="rId13"/>
    <p:sldId id="609" r:id="rId14"/>
    <p:sldId id="635" r:id="rId15"/>
    <p:sldId id="636" r:id="rId16"/>
    <p:sldId id="625" r:id="rId17"/>
    <p:sldId id="614" r:id="rId18"/>
    <p:sldId id="615" r:id="rId19"/>
    <p:sldId id="616" r:id="rId20"/>
    <p:sldId id="623" r:id="rId21"/>
    <p:sldId id="628" r:id="rId22"/>
    <p:sldId id="629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Chrostowski" initials="sxc" lastIdx="1" clrIdx="0"/>
  <p:cmAuthor id="1" name="Tamara Reavis" initials="TR" lastIdx="11" clrIdx="1"/>
  <p:cmAuthor id="2" name="Jeff Nellhaus" initials="JN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908F"/>
    <a:srgbClr val="8F23B3"/>
    <a:srgbClr val="0091B2"/>
    <a:srgbClr val="C2C2C2"/>
    <a:srgbClr val="B9F2FF"/>
    <a:srgbClr val="D1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3" autoAdjust="0"/>
    <p:restoredTop sz="81441" autoAdjust="0"/>
  </p:normalViewPr>
  <p:slideViewPr>
    <p:cSldViewPr>
      <p:cViewPr>
        <p:scale>
          <a:sx n="75" d="100"/>
          <a:sy n="75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54EB893-F802-4DDB-AF51-B0BE8479C699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66D1320-6AF3-4D47-9BAA-87B9B5411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41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0F20E99-1E7E-478C-BF5B-C1F5A0E1AB42}" type="datetimeFigureOut">
              <a:rPr lang="en-US"/>
              <a:pPr>
                <a:defRPr/>
              </a:pPr>
              <a:t>7/1/2013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DA2F25F-6DCD-45F3-AD02-4167EF5A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58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0F8628-FC67-41F5-BED5-23B0CF705A9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2F25F-6DCD-45F3-AD02-4167EF5A230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7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2F25F-6DCD-45F3-AD02-4167EF5A23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61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A84797-B54F-4A5E-88BC-A7552D4E016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2F25F-6DCD-45F3-AD02-4167EF5A230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20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0FB29E-CB34-4CDB-8D6F-729713EC31B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2F25F-6DCD-45F3-AD02-4167EF5A230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6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RCC_Header_A2"/>
          <p:cNvPicPr>
            <a:picLocks noChangeAspect="1" noChangeArrowheads="1"/>
          </p:cNvPicPr>
          <p:nvPr userDrawn="1"/>
        </p:nvPicPr>
        <p:blipFill>
          <a:blip r:embed="rId2" cstate="print"/>
          <a:srcRect l="63492" r="5597"/>
          <a:stretch>
            <a:fillRect/>
          </a:stretch>
        </p:blipFill>
        <p:spPr bwMode="auto">
          <a:xfrm>
            <a:off x="0" y="0"/>
            <a:ext cx="28194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8F23B3"/>
          </a:solidFill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6" name="Rectangle 9"/>
          <p:cNvSpPr/>
          <p:nvPr userDrawn="1"/>
        </p:nvSpPr>
        <p:spPr>
          <a:xfrm>
            <a:off x="0" y="1447800"/>
            <a:ext cx="9144000" cy="152400"/>
          </a:xfrm>
          <a:prstGeom prst="rect">
            <a:avLst/>
          </a:prstGeom>
          <a:solidFill>
            <a:srgbClr val="0091B2"/>
          </a:solidFill>
          <a:ln>
            <a:solidFill>
              <a:srgbClr val="0091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F23B3"/>
              </a:solidFill>
            </a:endParaRPr>
          </a:p>
        </p:txBody>
      </p:sp>
      <p:pic>
        <p:nvPicPr>
          <p:cNvPr id="7" name="Picture 2" descr="PARCC_Header_A2"/>
          <p:cNvPicPr>
            <a:picLocks noChangeAspect="1" noChangeArrowheads="1"/>
          </p:cNvPicPr>
          <p:nvPr userDrawn="1"/>
        </p:nvPicPr>
        <p:blipFill>
          <a:blip r:embed="rId2" cstate="print"/>
          <a:srcRect r="68254"/>
          <a:stretch>
            <a:fillRect/>
          </a:stretch>
        </p:blipFill>
        <p:spPr bwMode="auto">
          <a:xfrm>
            <a:off x="6784975" y="5867400"/>
            <a:ext cx="23590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PARCC_Header_A2"/>
          <p:cNvPicPr>
            <a:picLocks noChangeAspect="1" noChangeArrowheads="1"/>
          </p:cNvPicPr>
          <p:nvPr userDrawn="1"/>
        </p:nvPicPr>
        <p:blipFill>
          <a:blip r:embed="rId2" cstate="print"/>
          <a:srcRect l="29744" r="68254"/>
          <a:stretch>
            <a:fillRect/>
          </a:stretch>
        </p:blipFill>
        <p:spPr bwMode="auto">
          <a:xfrm>
            <a:off x="6858000" y="5867400"/>
            <a:ext cx="149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382000" cy="3810000"/>
          </a:xfrm>
          <a:prstGeom prst="rect">
            <a:avLst/>
          </a:prstGeom>
        </p:spPr>
        <p:txBody>
          <a:bodyPr lIns="89879" tIns="44940" rIns="89879" bIns="4494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1A33-8020-4F80-A85E-B00FB81F7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8F23B3"/>
              </a:buClr>
              <a:defRPr sz="2400"/>
            </a:lvl1pPr>
            <a:lvl2pPr>
              <a:buClr>
                <a:srgbClr val="8F23B3"/>
              </a:buClr>
              <a:defRPr sz="2200"/>
            </a:lvl2pPr>
            <a:lvl3pPr marL="1371600" indent="-457200">
              <a:buClr>
                <a:srgbClr val="8F23B3"/>
              </a:buClr>
              <a:buFont typeface="Courier New" pitchFamily="49" charset="0"/>
              <a:buChar char="o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2DAEC5-6F48-4440-8453-111C297D2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676400"/>
            <a:ext cx="8839200" cy="487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47C4-AE3E-4962-9EFF-172435AD3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9756-213C-4DBD-B11C-04F4A840F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382000" cy="3810000"/>
          </a:xfrm>
          <a:prstGeom prst="rect">
            <a:avLst/>
          </a:prstGeom>
        </p:spPr>
        <p:txBody>
          <a:bodyPr lIns="89879" tIns="44940" rIns="89879" bIns="4494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62002" y="6553200"/>
            <a:ext cx="3810000" cy="3048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None/>
              <a:defRPr sz="1200" b="1" i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40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E5B8A856-1A61-4430-8AB9-D9AE2547FC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6"/>
          <p:cNvSpPr>
            <a:spLocks noGrp="1"/>
          </p:cNvSpPr>
          <p:nvPr>
            <p:ph type="title"/>
          </p:nvPr>
        </p:nvSpPr>
        <p:spPr>
          <a:xfrm>
            <a:off x="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382000" cy="38100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Clr>
                <a:srgbClr val="8F23B3"/>
              </a:buClr>
              <a:defRPr/>
            </a:lvl1pPr>
            <a:lvl2pPr>
              <a:buClr>
                <a:srgbClr val="8F23B3"/>
              </a:buClr>
              <a:defRPr/>
            </a:lvl2pPr>
            <a:lvl3pPr>
              <a:buClr>
                <a:srgbClr val="8F23B3"/>
              </a:buClr>
              <a:defRPr/>
            </a:lvl3pPr>
            <a:lvl4pPr>
              <a:buClr>
                <a:srgbClr val="8F23B3"/>
              </a:buClr>
              <a:defRPr/>
            </a:lvl4pPr>
            <a:lvl5pPr>
              <a:buClr>
                <a:srgbClr val="8F23B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505628B-F920-49E1-AFC5-DF406F7818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9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762000" y="1600200"/>
            <a:ext cx="7467600" cy="42672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62002" y="6553200"/>
            <a:ext cx="3810000" cy="3048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None/>
              <a:defRPr sz="1200" b="1" i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CEDCA-DA25-4BD2-BCBF-4249F8B29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382000" cy="3810000"/>
          </a:xfrm>
          <a:prstGeom prst="rect">
            <a:avLst/>
          </a:prstGeom>
        </p:spPr>
        <p:txBody>
          <a:bodyPr lIns="89879" tIns="44940" rIns="89879" bIns="4494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62002" y="6553200"/>
            <a:ext cx="3810000" cy="3048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None/>
              <a:defRPr sz="1200" b="1" i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9B311-ECF0-41AF-8222-1B3BEDCA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6"/>
          <p:cNvSpPr txBox="1">
            <a:spLocks/>
          </p:cNvSpPr>
          <p:nvPr userDrawn="1"/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pPr defTabSz="898796" fontAlgn="auto">
              <a:spcAft>
                <a:spcPts val="0"/>
              </a:spcAft>
              <a:defRPr/>
            </a:pPr>
            <a:r>
              <a:rPr lang="en-US" smtClean="0">
                <a:latin typeface="+mj-lt"/>
                <a:ea typeface="+mj-ea"/>
                <a:cs typeface="+mj-cs"/>
              </a:rPr>
              <a:t>Click to edit Master title style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22F2C-204E-4BEF-99AA-226F3CABD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  <a:prstGeom prst="rect">
            <a:avLst/>
          </a:prstGeom>
        </p:spPr>
        <p:txBody>
          <a:bodyPr lIns="89879" tIns="44940" rIns="89879" bIns="44940"/>
          <a:lstStyle>
            <a:lvl3pPr marL="898796" indent="174766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62002" y="6553200"/>
            <a:ext cx="3810000" cy="3048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None/>
              <a:defRPr sz="1200" b="1" i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38AC2F-4FC4-4ACF-BABF-58CDE4EB2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4568-C427-4606-85BE-4EBC15A94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8088-77F4-4C26-9DDD-68E7E4CA3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1359-5298-44D6-A18F-C62BCCCEF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677D-093A-4315-8A3B-DB2A8DE70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CC_Header_A2"/>
          <p:cNvPicPr>
            <a:picLocks noChangeAspect="1" noChangeArrowheads="1"/>
          </p:cNvPicPr>
          <p:nvPr/>
        </p:nvPicPr>
        <p:blipFill>
          <a:blip r:embed="rId11" cstate="print"/>
          <a:srcRect l="63492" r="5597"/>
          <a:stretch>
            <a:fillRect/>
          </a:stretch>
        </p:blipFill>
        <p:spPr bwMode="auto">
          <a:xfrm>
            <a:off x="0" y="0"/>
            <a:ext cx="28194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8F23B3"/>
          </a:solidFill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47800"/>
            <a:ext cx="9144000" cy="152400"/>
          </a:xfrm>
          <a:prstGeom prst="rect">
            <a:avLst/>
          </a:prstGeom>
          <a:solidFill>
            <a:srgbClr val="0091B2"/>
          </a:solidFill>
          <a:ln>
            <a:solidFill>
              <a:srgbClr val="0091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F23B3"/>
              </a:solidFill>
            </a:endParaRPr>
          </a:p>
        </p:txBody>
      </p:sp>
      <p:pic>
        <p:nvPicPr>
          <p:cNvPr id="1029" name="Picture 2" descr="PARCC_Header_A2"/>
          <p:cNvPicPr>
            <a:picLocks noChangeAspect="1" noChangeArrowheads="1"/>
          </p:cNvPicPr>
          <p:nvPr/>
        </p:nvPicPr>
        <p:blipFill>
          <a:blip r:embed="rId11" cstate="print"/>
          <a:srcRect r="68254"/>
          <a:stretch>
            <a:fillRect/>
          </a:stretch>
        </p:blipFill>
        <p:spPr bwMode="auto">
          <a:xfrm>
            <a:off x="6784975" y="5867400"/>
            <a:ext cx="23590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" descr="PARCC_Header_A2"/>
          <p:cNvPicPr>
            <a:picLocks noChangeAspect="1" noChangeArrowheads="1"/>
          </p:cNvPicPr>
          <p:nvPr/>
        </p:nvPicPr>
        <p:blipFill>
          <a:blip r:embed="rId11" cstate="print"/>
          <a:srcRect l="29744" r="68254"/>
          <a:stretch>
            <a:fillRect/>
          </a:stretch>
        </p:blipFill>
        <p:spPr bwMode="auto">
          <a:xfrm>
            <a:off x="6858000" y="5867400"/>
            <a:ext cx="149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569075"/>
            <a:ext cx="609600" cy="288925"/>
          </a:xfrm>
          <a:prstGeom prst="rect">
            <a:avLst/>
          </a:prstGeom>
        </p:spPr>
        <p:txBody>
          <a:bodyPr vert="horz" wrap="square" lIns="89879" tIns="44940" rIns="89879" bIns="44940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defRPr sz="14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39F2A89-6971-4592-8C3B-86E5D9786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19" r:id="rId3"/>
    <p:sldLayoutId id="2147484128" r:id="rId4"/>
    <p:sldLayoutId id="2147484129" r:id="rId5"/>
    <p:sldLayoutId id="2147484120" r:id="rId6"/>
    <p:sldLayoutId id="2147484121" r:id="rId7"/>
    <p:sldLayoutId id="2147484122" r:id="rId8"/>
    <p:sldLayoutId id="214748412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898525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89852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89852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89852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89852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898525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6pPr>
      <a:lvl7pPr marL="914400" algn="ctr" defTabSz="898525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7pPr>
      <a:lvl8pPr marL="1371600" algn="ctr" defTabSz="898525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8pPr>
      <a:lvl9pPr marL="1828800" algn="ctr" defTabSz="898525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9pPr>
    </p:titleStyle>
    <p:bodyStyle>
      <a:lvl1pPr marL="336550" indent="-336550" algn="l" defTabSz="898525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30250" indent="-279400" algn="l" defTabSz="898525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22363" indent="-223838" algn="l" defTabSz="898525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71625" indent="-223838" algn="l" defTabSz="898525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20888" indent="-223838" algn="l" defTabSz="898525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471687" indent="-224698" algn="l" defTabSz="8987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086" indent="-224698" algn="l" defTabSz="8987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0484" indent="-224698" algn="l" defTabSz="8987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19881" indent="-224698" algn="l" defTabSz="8987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398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796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193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7592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6989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6388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5784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5182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RCC_Header_A2"/>
          <p:cNvPicPr>
            <a:picLocks noChangeAspect="1" noChangeArrowheads="1"/>
          </p:cNvPicPr>
          <p:nvPr/>
        </p:nvPicPr>
        <p:blipFill>
          <a:blip r:embed="rId7" cstate="print"/>
          <a:srcRect l="63492" r="5597"/>
          <a:stretch>
            <a:fillRect/>
          </a:stretch>
        </p:blipFill>
        <p:spPr bwMode="auto">
          <a:xfrm>
            <a:off x="0" y="0"/>
            <a:ext cx="28194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8F23B3"/>
          </a:solidFill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47800"/>
            <a:ext cx="9144000" cy="152400"/>
          </a:xfrm>
          <a:prstGeom prst="rect">
            <a:avLst/>
          </a:prstGeom>
          <a:solidFill>
            <a:srgbClr val="0091B2"/>
          </a:solidFill>
          <a:ln>
            <a:solidFill>
              <a:srgbClr val="0091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569075"/>
            <a:ext cx="609600" cy="288925"/>
          </a:xfrm>
          <a:prstGeom prst="rect">
            <a:avLst/>
          </a:prstGeom>
        </p:spPr>
        <p:txBody>
          <a:bodyPr vert="horz" wrap="square" lIns="89879" tIns="44940" rIns="89879" bIns="44940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defRPr sz="14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9761032-221C-4699-80C3-27BF55B0C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24" r:id="rId2"/>
    <p:sldLayoutId id="2147484125" r:id="rId3"/>
    <p:sldLayoutId id="2147484132" r:id="rId4"/>
    <p:sldLayoutId id="2147484133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3"/>
          <p:cNvSpPr>
            <a:spLocks noGrp="1"/>
          </p:cNvSpPr>
          <p:nvPr>
            <p:ph idx="4294967295"/>
          </p:nvPr>
        </p:nvSpPr>
        <p:spPr bwMode="auto">
          <a:xfrm>
            <a:off x="152400" y="1905000"/>
            <a:ext cx="8763000" cy="41148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  <a:defRPr/>
            </a:pPr>
            <a:r>
              <a:rPr lang="en-US" sz="4400" b="1" dirty="0" smtClean="0"/>
              <a:t>PARCC Accessibility Features and Accommodations Manual </a:t>
            </a:r>
          </a:p>
          <a:p>
            <a:pPr algn="ctr" eaLnBrk="1" hangingPunct="1">
              <a:buNone/>
              <a:defRPr/>
            </a:pPr>
            <a:endParaRPr lang="en-US" b="1" i="1" dirty="0" smtClean="0"/>
          </a:p>
          <a:p>
            <a:pPr algn="ctr" eaLnBrk="1" hangingPunct="1">
              <a:buNone/>
              <a:defRPr/>
            </a:pPr>
            <a:r>
              <a:rPr lang="en-US" b="1" i="1" dirty="0" smtClean="0"/>
              <a:t>For Consideration by PARCC Governing Board</a:t>
            </a:r>
            <a:endParaRPr lang="en-US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b="1" i="1" dirty="0" smtClean="0"/>
              <a:t>June 26, 2013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b="1" i="1" dirty="0" smtClean="0"/>
              <a:t>Trinell Bowman, Maryland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b="1" i="1" dirty="0" smtClean="0"/>
              <a:t>Tamara Reavis, Achieve</a:t>
            </a:r>
            <a:endParaRPr lang="en-US" sz="2200" i="1" dirty="0" smtClean="0"/>
          </a:p>
          <a:p>
            <a:pPr algn="ctr" eaLnBrk="1" hangingPunct="1">
              <a:buFont typeface="Arial" charset="0"/>
              <a:buNone/>
              <a:defRPr/>
            </a:pPr>
            <a:endParaRPr lang="en-US" sz="3600" b="1" dirty="0"/>
          </a:p>
          <a:p>
            <a:pPr algn="ctr" eaLnBrk="1" hangingPunct="1">
              <a:buFont typeface="Arial" charset="0"/>
              <a:buNone/>
              <a:defRPr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5028"/>
            <a:ext cx="6324600" cy="911772"/>
          </a:xfrm>
        </p:spPr>
        <p:txBody>
          <a:bodyPr/>
          <a:lstStyle/>
          <a:p>
            <a:r>
              <a:rPr lang="en-US" sz="2400" dirty="0"/>
              <a:t>Proposed </a:t>
            </a:r>
            <a:r>
              <a:rPr lang="en-US" sz="2400" u="sng" dirty="0"/>
              <a:t>Presentation</a:t>
            </a:r>
            <a:r>
              <a:rPr lang="en-US" sz="2400" dirty="0"/>
              <a:t> Accommodations for Students with Disabilities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11590"/>
              </p:ext>
            </p:extLst>
          </p:nvPr>
        </p:nvGraphicFramePr>
        <p:xfrm>
          <a:off x="228600" y="1849133"/>
          <a:ext cx="8686800" cy="4292200"/>
        </p:xfrm>
        <a:graphic>
          <a:graphicData uri="http://schemas.openxmlformats.org/drawingml/2006/table">
            <a:tbl>
              <a:tblPr firstRow="1" firstCol="1" bandRow="1"/>
              <a:tblGrid>
                <a:gridCol w="2252133"/>
                <a:gridCol w="6434667"/>
              </a:tblGrid>
              <a:tr h="182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ELA/Literacy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Text-to-Speech or Video of a Human Interpreter</a:t>
                      </a:r>
                      <a:r>
                        <a:rPr lang="x-none" sz="2000" b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for the ELA/Literacy Assessments, including items, response options, and passages </a:t>
                      </a: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Refreshable braille displays</a:t>
                      </a: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Closed-Captioning of Multimedia 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Passages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Descriptive Video  </a:t>
                      </a: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b="1" dirty="0" smtClean="0">
                          <a:effectLst/>
                          <a:latin typeface="+mn-lt"/>
                        </a:rPr>
                        <a:t>Mathematics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Video of a Human Interpreter</a:t>
                      </a: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b="1" dirty="0" smtClean="0">
                          <a:effectLst/>
                          <a:latin typeface="+mn-lt"/>
                        </a:rPr>
                        <a:t>Both Content Areas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Assistive Technology</a:t>
                      </a: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Hard-copy braille tests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</a:tr>
              <a:tr h="208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Video of a Human Interpreter for Test Directions</a:t>
                      </a: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Tactile Graphics</a:t>
                      </a: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Paper-and-Pencil Edition</a:t>
                      </a: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9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</p:spPr>
        <p:txBody>
          <a:bodyPr/>
          <a:lstStyle/>
          <a:p>
            <a:r>
              <a:rPr lang="en-US" sz="2800" dirty="0"/>
              <a:t>Proposed </a:t>
            </a:r>
            <a:r>
              <a:rPr lang="en-US" sz="2800" u="sng" dirty="0" smtClean="0"/>
              <a:t>Response</a:t>
            </a:r>
            <a:r>
              <a:rPr lang="en-US" sz="2800" dirty="0" smtClean="0"/>
              <a:t> </a:t>
            </a:r>
            <a:r>
              <a:rPr lang="en-US" sz="2800" dirty="0"/>
              <a:t>Accommodations for Students with Disabilities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832540"/>
              </p:ext>
            </p:extLst>
          </p:nvPr>
        </p:nvGraphicFramePr>
        <p:xfrm>
          <a:off x="457200" y="2246614"/>
          <a:ext cx="8229600" cy="3027188"/>
        </p:xfrm>
        <a:graphic>
          <a:graphicData uri="http://schemas.openxmlformats.org/drawingml/2006/table">
            <a:tbl>
              <a:tblPr firstRow="1" firstCol="1" bandRow="1"/>
              <a:tblGrid>
                <a:gridCol w="2209800"/>
                <a:gridCol w="6019800"/>
              </a:tblGrid>
              <a:tr h="182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ELA/Literacy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Scribing or Speech-to-Text (i.e., Dictation/Transcription or Signing) for constructed responses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Word prediction PBA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b="1" dirty="0" smtClean="0">
                          <a:effectLst/>
                          <a:latin typeface="+mn-lt"/>
                        </a:rPr>
                        <a:t>Mathematics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Calculation Device and Mathematics Tools (on </a:t>
                      </a:r>
                      <a:r>
                        <a:rPr lang="en-US" sz="2000" b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Non-calculator Sessions)</a:t>
                      </a:r>
                      <a:endParaRPr lang="en-US" sz="2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b="1" dirty="0" smtClean="0">
                          <a:effectLst/>
                          <a:latin typeface="+mn-lt"/>
                        </a:rPr>
                        <a:t>Both Content Areas</a:t>
                      </a: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Assistive Technology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</a:tr>
              <a:tr h="18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Scribing or Speech-to-Text </a:t>
                      </a:r>
                      <a:r>
                        <a:rPr lang="x-none" sz="2000" b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selected response items </a:t>
                      </a:r>
                      <a:endParaRPr lang="en-US" sz="2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b="1">
                        <a:effectLst/>
                        <a:latin typeface="+mn-lt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Braille Note-taker</a:t>
                      </a:r>
                    </a:p>
                  </a:txBody>
                  <a:tcPr marL="61894" marR="61894" marT="8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4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</p:spPr>
        <p:txBody>
          <a:bodyPr/>
          <a:lstStyle/>
          <a:p>
            <a:r>
              <a:rPr lang="en-US" sz="2800" dirty="0" smtClean="0"/>
              <a:t>Other Proposed </a:t>
            </a:r>
            <a:r>
              <a:rPr lang="en-US" sz="2800" dirty="0"/>
              <a:t>Accommodations for Students with Disabilities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05395"/>
              </p:ext>
            </p:extLst>
          </p:nvPr>
        </p:nvGraphicFramePr>
        <p:xfrm>
          <a:off x="228600" y="2133600"/>
          <a:ext cx="8754442" cy="344957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362200"/>
                <a:gridCol w="6392242"/>
              </a:tblGrid>
              <a:tr h="1825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Category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2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Accommodation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23B3"/>
                    </a:solidFill>
                  </a:tcPr>
                </a:tc>
              </a:tr>
              <a:tr h="11999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Timing &amp; Scheduling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Extended Time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0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Setting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Many settings that were once considered accommodations are now consider accessibility features for all students and will be included in the test administrator manual. These </a:t>
                      </a:r>
                      <a:r>
                        <a:rPr lang="en-US" sz="2000" b="1">
                          <a:effectLst/>
                        </a:rPr>
                        <a:t>include </a:t>
                      </a:r>
                      <a:r>
                        <a:rPr lang="en-US" sz="2000" b="1" smtClean="0">
                          <a:effectLst/>
                        </a:rPr>
                        <a:t>–</a:t>
                      </a:r>
                      <a:r>
                        <a:rPr lang="en-US" sz="2000" b="1" baseline="0" smtClean="0">
                          <a:effectLst/>
                        </a:rPr>
                        <a:t> </a:t>
                      </a:r>
                      <a:r>
                        <a:rPr lang="en-US" sz="2000" b="1" smtClean="0">
                          <a:effectLst/>
                        </a:rPr>
                        <a:t>separate </a:t>
                      </a:r>
                      <a:r>
                        <a:rPr lang="en-US" sz="2000" b="1" dirty="0" smtClean="0">
                          <a:effectLst/>
                        </a:rPr>
                        <a:t>location, small </a:t>
                      </a:r>
                      <a:r>
                        <a:rPr lang="en-US" sz="2000" b="1" dirty="0">
                          <a:effectLst/>
                        </a:rPr>
                        <a:t>group testing, specified area or seating, </a:t>
                      </a:r>
                      <a:r>
                        <a:rPr lang="en-US" sz="2000" b="1" dirty="0" smtClean="0">
                          <a:effectLst/>
                        </a:rPr>
                        <a:t>time </a:t>
                      </a:r>
                      <a:r>
                        <a:rPr lang="en-US" sz="2000" b="1" dirty="0">
                          <a:effectLst/>
                        </a:rPr>
                        <a:t>of day, </a:t>
                      </a:r>
                      <a:r>
                        <a:rPr lang="en-US" sz="2000" b="1" dirty="0" smtClean="0">
                          <a:effectLst/>
                        </a:rPr>
                        <a:t>and frequent breaks.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94" marR="61894" marT="85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0" y="6569075"/>
            <a:ext cx="609600" cy="288925"/>
          </a:xfrm>
        </p:spPr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010400" y="0"/>
            <a:ext cx="2133600" cy="121920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315" name="Picture 2" descr="PARCC_Header_A2"/>
          <p:cNvPicPr>
            <a:picLocks noChangeAspect="1" noChangeArrowheads="1"/>
          </p:cNvPicPr>
          <p:nvPr/>
        </p:nvPicPr>
        <p:blipFill>
          <a:blip r:embed="rId3" cstate="print"/>
          <a:srcRect l="29744" r="68254"/>
          <a:stretch>
            <a:fillRect/>
          </a:stretch>
        </p:blipFill>
        <p:spPr bwMode="auto">
          <a:xfrm>
            <a:off x="6858000" y="0"/>
            <a:ext cx="152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317" name="Picture 2" descr="PARCC_Header_A2"/>
          <p:cNvPicPr>
            <a:picLocks noChangeAspect="1" noChangeArrowheads="1"/>
          </p:cNvPicPr>
          <p:nvPr/>
        </p:nvPicPr>
        <p:blipFill>
          <a:blip r:embed="rId4" cstate="print"/>
          <a:srcRect t="29744" b="68254"/>
          <a:stretch>
            <a:fillRect/>
          </a:stretch>
        </p:blipFill>
        <p:spPr bwMode="auto">
          <a:xfrm>
            <a:off x="0" y="57150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11"/>
          <p:cNvSpPr txBox="1">
            <a:spLocks noChangeArrowheads="1"/>
          </p:cNvSpPr>
          <p:nvPr/>
        </p:nvSpPr>
        <p:spPr bwMode="auto">
          <a:xfrm>
            <a:off x="0" y="2667000"/>
            <a:ext cx="6858000" cy="132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879" tIns="44940" rIns="89879" bIns="44940">
            <a:spAutoFit/>
          </a:bodyPr>
          <a:lstStyle/>
          <a:p>
            <a:pPr algn="ctr"/>
            <a:r>
              <a:rPr lang="en-US" sz="4000" b="1" dirty="0" smtClean="0">
                <a:latin typeface="+mn-lt"/>
              </a:rPr>
              <a:t>Accommodations Policies for English Learners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10647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Proposed Guidance on Selecting Accommodations for English Learners</a:t>
            </a:r>
            <a:endParaRPr lang="en-US" b="1" dirty="0"/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04800" y="1752600"/>
            <a:ext cx="8229600" cy="464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When selecting accommodations for ELs, consider the student’s: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1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  Level of English language proficiency (ELP) on the state ELP test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Beginning, Intermediate, or Advanced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2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  Literacy development in the native language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Native language literacy </a:t>
            </a:r>
            <a:endParaRPr lang="en-US" sz="2000" dirty="0">
              <a:latin typeface="Calibri" pitchFamily="34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Interrupted schooling/literacy background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3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  Background factors that impact effective accommodations use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Grade/age</a:t>
            </a:r>
            <a:endParaRPr lang="en-US" sz="2000" dirty="0">
              <a:latin typeface="Calibri" pitchFamily="34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Affective filter (i.e., level of student anxiety/comfort with English)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Time in U. S. schools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0" y="6569075"/>
            <a:ext cx="609600" cy="288925"/>
          </a:xfrm>
        </p:spPr>
        <p:txBody>
          <a:bodyPr>
            <a:normAutofit/>
          </a:bodyPr>
          <a:lstStyle/>
          <a:p>
            <a:fld id="{A505628B-F920-49E1-AFC5-DF406F78184C}" type="slidenum">
              <a:rPr lang="en-US" i="0" smtClean="0"/>
              <a:pPr/>
              <a:t>14</a:t>
            </a:fld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28293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Mapping Accommodations to ELP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68452"/>
              </p:ext>
            </p:extLst>
          </p:nvPr>
        </p:nvGraphicFramePr>
        <p:xfrm>
          <a:off x="76200" y="1752600"/>
          <a:ext cx="8991600" cy="49530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26127"/>
                <a:gridCol w="1974273"/>
                <a:gridCol w="1219200"/>
                <a:gridCol w="2286000"/>
                <a:gridCol w="2286000"/>
              </a:tblGrid>
              <a:tr h="1170216">
                <a:tc gridSpan="2">
                  <a:txBody>
                    <a:bodyPr/>
                    <a:lstStyle/>
                    <a:p>
                      <a:pPr marL="57150" marR="571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WIDA ACCESS for ELLs</a:t>
                      </a:r>
                      <a:r>
                        <a:rPr lang="en-US" sz="2000" baseline="30000" dirty="0">
                          <a:effectLst/>
                        </a:rPr>
                        <a:t>®</a:t>
                      </a:r>
                      <a:r>
                        <a:rPr lang="en-US" sz="2000" dirty="0">
                          <a:effectLst/>
                        </a:rPr>
                        <a:t> English Language Proficiency (ELP) Levels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150" marR="5715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ELDA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English Language Proficiency Levels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Composite ELP Level </a:t>
                      </a:r>
                    </a:p>
                    <a:p>
                      <a:pPr marL="5715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(Acosta et al., 2008)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Level 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Entering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Level 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0485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Pre-Functional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5715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Beginning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9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Level 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Emerging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Level 2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0485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Beginning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66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Level 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Developing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Level 3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0485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Intermediate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5715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Intermediate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8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Level 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Expanding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Level 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0485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Advanced Intermediate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Level 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Bridging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Level 5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0485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Advanced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5715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Advanced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Level 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Reaching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Level 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 marR="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Full English Proficiency not exited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0" y="6569075"/>
            <a:ext cx="609600" cy="288925"/>
          </a:xfrm>
        </p:spPr>
        <p:txBody>
          <a:bodyPr>
            <a:normAutofit/>
          </a:bodyPr>
          <a:lstStyle/>
          <a:p>
            <a:fld id="{A505628B-F920-49E1-AFC5-DF406F78184C}" type="slidenum">
              <a:rPr lang="en-US" i="0" smtClean="0"/>
              <a:pPr/>
              <a:t>15</a:t>
            </a:fld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6509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628"/>
            <a:ext cx="6324600" cy="1219200"/>
          </a:xfrm>
        </p:spPr>
        <p:txBody>
          <a:bodyPr/>
          <a:lstStyle/>
          <a:p>
            <a:r>
              <a:rPr lang="en-US" sz="2800" dirty="0" smtClean="0"/>
              <a:t>Accommodations for English Learners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058225"/>
              </p:ext>
            </p:extLst>
          </p:nvPr>
        </p:nvGraphicFramePr>
        <p:xfrm>
          <a:off x="0" y="2971800"/>
          <a:ext cx="9144000" cy="3108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34526"/>
                <a:gridCol w="1122948"/>
                <a:gridCol w="1363578"/>
                <a:gridCol w="1122948"/>
              </a:tblGrid>
              <a:tr h="1470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Accommodation</a:t>
                      </a:r>
                      <a:endParaRPr lang="en-US" sz="1800" dirty="0"/>
                    </a:p>
                  </a:txBody>
                  <a:tcPr>
                    <a:solidFill>
                      <a:srgbClr val="8F2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Beginning</a:t>
                      </a:r>
                      <a:endParaRPr lang="en-US" sz="1600" dirty="0"/>
                    </a:p>
                  </a:txBody>
                  <a:tcPr>
                    <a:solidFill>
                      <a:srgbClr val="8F2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Intermediate</a:t>
                      </a:r>
                      <a:endParaRPr lang="en-US" sz="1600" dirty="0"/>
                    </a:p>
                  </a:txBody>
                  <a:tcPr>
                    <a:solidFill>
                      <a:srgbClr val="8F2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Advanced</a:t>
                      </a:r>
                      <a:endParaRPr lang="en-US" sz="1600" dirty="0"/>
                    </a:p>
                  </a:txBody>
                  <a:tcPr>
                    <a:solidFill>
                      <a:srgbClr val="8F23B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English/ Native Language Word-to-Word Dictionary (ELA/Literacy &amp;</a:t>
                      </a:r>
                      <a:r>
                        <a:rPr lang="en-US" sz="1800" kern="1200" baseline="0" dirty="0" smtClean="0">
                          <a:effectLst/>
                        </a:rPr>
                        <a:t> Mathematics)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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dirty="0">
                          <a:effectLst/>
                        </a:rPr>
                        <a:t>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dirty="0">
                          <a:effectLst/>
                        </a:rPr>
                        <a:t>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96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Test </a:t>
                      </a:r>
                      <a:r>
                        <a:rPr lang="en-US" sz="1800" u="none" kern="1200" dirty="0" smtClean="0">
                          <a:effectLst/>
                        </a:rPr>
                        <a:t>Directions </a:t>
                      </a:r>
                      <a:r>
                        <a:rPr lang="en-US" sz="1800" u="sng" kern="1200" dirty="0" smtClean="0">
                          <a:effectLst/>
                        </a:rPr>
                        <a:t>clarified</a:t>
                      </a:r>
                      <a:r>
                        <a:rPr lang="en-US" sz="1800" kern="1200" dirty="0" smtClean="0">
                          <a:effectLst/>
                        </a:rPr>
                        <a:t> by test administrator in student’s Native Language (ELA/Literacy &amp;</a:t>
                      </a:r>
                      <a:r>
                        <a:rPr lang="en-US" sz="1800" kern="1200" baseline="0" dirty="0" smtClean="0">
                          <a:effectLst/>
                        </a:rPr>
                        <a:t> Mathematics)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dirty="0">
                          <a:effectLst/>
                        </a:rPr>
                        <a:t>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sym typeface="Wingdings"/>
                        </a:rPr>
                        <a:t>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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Scribe or Speech-to-Text: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Responses Dictated for Mathematics assessment in English (Mathematics)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dirty="0">
                          <a:effectLst/>
                        </a:rPr>
                        <a:t>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sym typeface="Wingdings"/>
                        </a:rPr>
                        <a:t>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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Extended Time (ELA/Literacy</a:t>
                      </a:r>
                      <a:r>
                        <a:rPr lang="en-US" sz="1800" baseline="0" dirty="0" smtClean="0"/>
                        <a:t> and Mathematics)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8580" marR="9144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•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580" marR="9144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•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580" marR="91440" algn="ctr" ea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•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914400" y="1639669"/>
            <a:ext cx="8115300" cy="1103531"/>
            <a:chOff x="914400" y="1639669"/>
            <a:chExt cx="8115300" cy="1103531"/>
          </a:xfrm>
        </p:grpSpPr>
        <p:sp>
          <p:nvSpPr>
            <p:cNvPr id="3" name="TextBox 2"/>
            <p:cNvSpPr txBox="1"/>
            <p:nvPr/>
          </p:nvSpPr>
          <p:spPr>
            <a:xfrm>
              <a:off x="1181100" y="1752600"/>
              <a:ext cx="7848600" cy="985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1600" b="1" dirty="0" smtClean="0"/>
                <a:t>Highly recommended </a:t>
              </a:r>
              <a:r>
                <a:rPr lang="en-US" sz="1600" dirty="0" smtClean="0"/>
                <a:t>for use by ELs at this English language proficiency level</a:t>
              </a:r>
            </a:p>
            <a:p>
              <a:pPr>
                <a:lnSpc>
                  <a:spcPts val="2400"/>
                </a:lnSpc>
              </a:pPr>
              <a:r>
                <a:rPr lang="en-US" sz="1600" b="1" dirty="0" smtClean="0"/>
                <a:t>Recommended</a:t>
              </a:r>
              <a:r>
                <a:rPr lang="en-US" sz="1600" dirty="0" smtClean="0"/>
                <a:t> </a:t>
              </a:r>
              <a:r>
                <a:rPr lang="en-US" sz="1600" dirty="0"/>
                <a:t>for use by </a:t>
              </a:r>
              <a:r>
                <a:rPr lang="en-US" sz="1600" dirty="0" smtClean="0"/>
                <a:t>ELs </a:t>
              </a:r>
              <a:r>
                <a:rPr lang="en-US" sz="1600" dirty="0"/>
                <a:t>at this English language proficiency </a:t>
              </a:r>
              <a:r>
                <a:rPr lang="en-US" sz="1600" dirty="0" smtClean="0"/>
                <a:t>level</a:t>
              </a:r>
            </a:p>
            <a:p>
              <a:pPr>
                <a:lnSpc>
                  <a:spcPts val="2400"/>
                </a:lnSpc>
              </a:pPr>
              <a:r>
                <a:rPr lang="en-US" sz="1600" b="1" dirty="0" smtClean="0"/>
                <a:t>May not be appropriate </a:t>
              </a:r>
              <a:r>
                <a:rPr lang="en-US" sz="1600" dirty="0" smtClean="0"/>
                <a:t>for students at this ELP level</a:t>
              </a:r>
              <a:endParaRPr lang="en-US" sz="16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914400" y="1639669"/>
              <a:ext cx="381000" cy="1103531"/>
              <a:chOff x="914400" y="1639669"/>
              <a:chExt cx="381000" cy="1103531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952500" y="1639669"/>
                <a:ext cx="266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•</a:t>
                </a:r>
                <a:endParaRPr lang="en-US" sz="1200" dirty="0"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14400" y="20574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Wingdings"/>
                  </a:rPr>
                  <a:t></a:t>
                </a:r>
                <a:endParaRPr lang="en-US" sz="1400" dirty="0"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14400" y="2431934"/>
                <a:ext cx="381000" cy="311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○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59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0" y="0"/>
            <a:ext cx="6324600" cy="12192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AAF OWG and core writing team to finalize document and accompanying tools</a:t>
            </a:r>
          </a:p>
          <a:p>
            <a:r>
              <a:rPr lang="en-US" dirty="0" smtClean="0"/>
              <a:t>Stakeholder out reach and communications to key audiences </a:t>
            </a:r>
          </a:p>
          <a:p>
            <a:r>
              <a:rPr lang="en-US" dirty="0" smtClean="0"/>
              <a:t>Released to the public July 25</a:t>
            </a:r>
            <a:r>
              <a:rPr lang="en-US" smtClean="0"/>
              <a:t>, 2013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0" y="6645275"/>
            <a:ext cx="609600" cy="288925"/>
          </a:xfrm>
        </p:spPr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Governing Board votes to approve the first edition of the </a:t>
            </a:r>
            <a:r>
              <a:rPr lang="en-US" sz="2800" b="1" i="1" dirty="0" smtClean="0"/>
              <a:t>PARCC </a:t>
            </a:r>
            <a:r>
              <a:rPr lang="en-US" sz="2800" b="1" i="1" dirty="0"/>
              <a:t>Accessibility Features and Accommodations Manual</a:t>
            </a:r>
            <a:r>
              <a:rPr lang="en-US" sz="2800" b="1" dirty="0"/>
              <a:t> for the field test in 2013 – </a:t>
            </a:r>
            <a:r>
              <a:rPr lang="en-US" sz="2800" b="1" dirty="0" smtClean="0"/>
              <a:t>2014.  </a:t>
            </a:r>
            <a:r>
              <a:rPr lang="en-US" sz="2800" dirty="0" smtClean="0"/>
              <a:t>Based on item try-out, field testing and other research, this document will continue </a:t>
            </a:r>
            <a:r>
              <a:rPr lang="en-US" sz="2800" dirty="0"/>
              <a:t>to be revisited in an iterative manner, consistent with best practice.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Draft Motion for Consideration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93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628"/>
            <a:ext cx="6324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PARCC </a:t>
            </a:r>
            <a:r>
              <a:rPr lang="en-US" sz="2800" dirty="0"/>
              <a:t>Accessibility Features and Accommodations </a:t>
            </a:r>
            <a:r>
              <a:rPr lang="en-US" sz="2800" dirty="0" smtClean="0"/>
              <a:t>Manual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752600"/>
            <a:ext cx="8763000" cy="4724400"/>
          </a:xfrm>
        </p:spPr>
        <p:txBody>
          <a:bodyPr/>
          <a:lstStyle/>
          <a:p>
            <a:pPr marL="57150" indent="0">
              <a:buNone/>
            </a:pPr>
            <a:r>
              <a:rPr lang="en-US" sz="2400" b="1" dirty="0" smtClean="0"/>
              <a:t>First edition</a:t>
            </a:r>
          </a:p>
          <a:p>
            <a:r>
              <a:rPr lang="en-US" sz="2400" dirty="0" smtClean="0"/>
              <a:t>Represents best thinking of PARCC states to date</a:t>
            </a:r>
            <a:r>
              <a:rPr lang="en-US" sz="2400" dirty="0"/>
              <a:t>; </a:t>
            </a:r>
            <a:r>
              <a:rPr lang="en-US" sz="2400" dirty="0" smtClean="0"/>
              <a:t>focus </a:t>
            </a:r>
            <a:r>
              <a:rPr lang="en-US" sz="2400" dirty="0"/>
              <a:t>is on accessibility and accommodations for computer-delivered </a:t>
            </a:r>
            <a:r>
              <a:rPr lang="en-US" sz="2400" dirty="0" smtClean="0"/>
              <a:t>PBA, EOY and MYA </a:t>
            </a:r>
          </a:p>
          <a:p>
            <a:r>
              <a:rPr lang="en-US" sz="2400" dirty="0" smtClean="0"/>
              <a:t>First edition </a:t>
            </a:r>
            <a:r>
              <a:rPr lang="en-US" sz="2400" dirty="0"/>
              <a:t>has support of majority of PARCC </a:t>
            </a:r>
            <a:r>
              <a:rPr lang="en-US" sz="2400" dirty="0" smtClean="0"/>
              <a:t>State Leads. </a:t>
            </a:r>
            <a:endParaRPr lang="en-US" sz="2400" dirty="0"/>
          </a:p>
          <a:p>
            <a:r>
              <a:rPr lang="en-US" sz="2400" dirty="0" smtClean="0"/>
              <a:t>Future editions will be drafted based on upcoming field tests, research, and operational testing.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8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628"/>
            <a:ext cx="6324600" cy="1219200"/>
          </a:xfrm>
        </p:spPr>
        <p:txBody>
          <a:bodyPr/>
          <a:lstStyle/>
          <a:p>
            <a:r>
              <a:rPr lang="en-US" sz="2800" dirty="0" smtClean="0"/>
              <a:t>Development &amp; Review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400" y="1828800"/>
            <a:ext cx="8991600" cy="46482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200" dirty="0" smtClean="0"/>
              <a:t>Manual was </a:t>
            </a:r>
            <a:r>
              <a:rPr lang="en-US" sz="2200" dirty="0"/>
              <a:t>d</a:t>
            </a:r>
            <a:r>
              <a:rPr lang="en-US" sz="2200" dirty="0" smtClean="0"/>
              <a:t>eveloped and reviewed over the past year through an iterative process involving the following groups:  </a:t>
            </a:r>
          </a:p>
          <a:p>
            <a:pPr lvl="1"/>
            <a:r>
              <a:rPr lang="en-US" sz="2000" dirty="0"/>
              <a:t>State experts serving on the PARCC Accommodations, Accessibility and Fairness Operational Working Group; </a:t>
            </a:r>
          </a:p>
          <a:p>
            <a:pPr lvl="1"/>
            <a:r>
              <a:rPr lang="en-US" sz="2000" dirty="0"/>
              <a:t>K-12 PARCC State Leads;</a:t>
            </a:r>
          </a:p>
          <a:p>
            <a:pPr lvl="1"/>
            <a:r>
              <a:rPr lang="en-US" sz="2000" dirty="0"/>
              <a:t>Additional state agency experts (including special education and English learner experts);</a:t>
            </a:r>
          </a:p>
          <a:p>
            <a:pPr lvl="1"/>
            <a:r>
              <a:rPr lang="en-US" sz="2000" dirty="0"/>
              <a:t>External experts, including English learner expert Lynn Shafer Willner, the National Center on Educational Outcomes (NCEO) and the PARCC Technical Working Groups on Equity, English Learners and Students with Disabilities; </a:t>
            </a:r>
          </a:p>
          <a:p>
            <a:pPr lvl="1"/>
            <a:r>
              <a:rPr lang="en-US" sz="2000" dirty="0"/>
              <a:t>National advocacy groups for SWD, ELs, and equity and fairness; and </a:t>
            </a:r>
          </a:p>
          <a:p>
            <a:pPr lvl="1"/>
            <a:r>
              <a:rPr lang="en-US" sz="2000" dirty="0"/>
              <a:t>Staff from PARCC’s project management partner Achieve.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896975"/>
              </p:ext>
            </p:extLst>
          </p:nvPr>
        </p:nvGraphicFramePr>
        <p:xfrm>
          <a:off x="914400" y="1447800"/>
          <a:ext cx="7696200" cy="53048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5410200"/>
              </a:tblGrid>
              <a:tr h="4354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Name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>
                    <a:solidFill>
                      <a:srgbClr val="8F2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Affiliation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>
                    <a:solidFill>
                      <a:srgbClr val="8F23B3"/>
                    </a:solidFill>
                  </a:tcPr>
                </a:tc>
              </a:tr>
              <a:tr h="208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Dave Edyburn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University of Wisconsin-Milwaukee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208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Claudia Flowers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University of North Carolina-Charlotte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208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Dianne Piche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Leadership Conference on Civil Rights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208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Alba Ortiz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The University of Texas at Austin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Diane Spence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Region 4 Education Service Center, Braille Services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Martha </a:t>
                      </a:r>
                      <a:r>
                        <a:rPr lang="en-US" sz="1400" kern="1200" dirty="0" err="1">
                          <a:effectLst/>
                        </a:rPr>
                        <a:t>Thurlow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National Center on Educational Outcomes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Diane August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Center for Applied Linguistics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H. Gary Cook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University of Wisconsin-Madison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Kenji Hakuta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Stanford University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Alba Ortiz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The University of Texas at Austin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Charlene Rivera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George Washington University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Amy Epstein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Leadership Public Schools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Keena Arbuthnot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Louisiana State University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Edward Bosso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Gallaudet University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Yvette Jackson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National Urban Alliance for Effective Education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Carol D. Lee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Northwestern University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Teresa L. McCarty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Arizona State University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181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Dianne Piche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Leadership Conference on Civil Rights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  <a:tr h="3572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Daniel </a:t>
                      </a:r>
                      <a:r>
                        <a:rPr lang="en-US" sz="1400" kern="1200" dirty="0" smtClean="0">
                          <a:effectLst/>
                        </a:rPr>
                        <a:t>Wiener,</a:t>
                      </a:r>
                      <a:r>
                        <a:rPr lang="en-US" sz="1400" kern="1200" baseline="0" dirty="0" smtClean="0">
                          <a:effectLst/>
                        </a:rPr>
                        <a:t> chair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Massachusetts Department of Elementary and Secondary </a:t>
                      </a:r>
                      <a:r>
                        <a:rPr lang="en-US" sz="1400" kern="1200" dirty="0" smtClean="0">
                          <a:effectLst/>
                        </a:rPr>
                        <a:t>Education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51" marR="38251" marT="5313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Technical Working Group</a:t>
            </a:r>
            <a:endParaRPr lang="en-US" b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569075"/>
            <a:ext cx="609600" cy="288925"/>
          </a:xfrm>
          <a:prstGeom prst="rect">
            <a:avLst/>
          </a:prstGeom>
        </p:spPr>
        <p:txBody>
          <a:bodyPr>
            <a:noAutofit/>
          </a:bodyPr>
          <a:lstStyle/>
          <a:p>
            <a:fld id="{A505628B-F920-49E1-AFC5-DF406F78184C}" type="slidenum">
              <a:rPr lang="en-US" sz="1200" smtClean="0"/>
              <a:pPr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10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9400" y="0"/>
            <a:ext cx="6705600" cy="1219200"/>
          </a:xfrm>
        </p:spPr>
        <p:txBody>
          <a:bodyPr/>
          <a:lstStyle/>
          <a:p>
            <a:r>
              <a:rPr lang="en-US" dirty="0" smtClean="0"/>
              <a:t>PARCC Accessibility System</a:t>
            </a:r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569075"/>
            <a:ext cx="609600" cy="2889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09800" y="1735455"/>
            <a:ext cx="4724400" cy="4817745"/>
            <a:chOff x="0" y="0"/>
            <a:chExt cx="4125432" cy="4125432"/>
          </a:xfrm>
          <a:scene3d>
            <a:camera prst="orthographicFront"/>
            <a:lightRig rig="flat" dir="t"/>
          </a:scene3d>
        </p:grpSpPr>
        <p:sp>
          <p:nvSpPr>
            <p:cNvPr id="30" name="Oval 29"/>
            <p:cNvSpPr/>
            <p:nvPr/>
          </p:nvSpPr>
          <p:spPr>
            <a:xfrm>
              <a:off x="0" y="0"/>
              <a:ext cx="4125432" cy="4125432"/>
            </a:xfrm>
            <a:prstGeom prst="ellipse">
              <a:avLst/>
            </a:prstGeom>
            <a:solidFill>
              <a:srgbClr val="7030A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Oval 4"/>
            <p:cNvSpPr/>
            <p:nvPr/>
          </p:nvSpPr>
          <p:spPr>
            <a:xfrm>
              <a:off x="998089" y="439867"/>
              <a:ext cx="2262333" cy="61881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92456" numCol="1" spcCol="1270" anchor="ctr" anchorCtr="0">
              <a:noAutofit/>
            </a:bodyPr>
            <a:lstStyle/>
            <a:p>
              <a:pPr marL="0" marR="0" algn="ctr" fontAlgn="base">
                <a:lnSpc>
                  <a:spcPct val="90000"/>
                </a:lnSpc>
                <a:spcBef>
                  <a:spcPts val="0"/>
                </a:spcBef>
                <a:spcAft>
                  <a:spcPts val="670"/>
                </a:spcAft>
              </a:pPr>
              <a:r>
                <a:rPr lang="en-US" sz="2000" b="1" kern="1200" dirty="0" smtClean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Features </a:t>
              </a:r>
              <a:r>
                <a:rPr lang="en-US" sz="2000" b="1" kern="1200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for All Students </a:t>
              </a:r>
              <a:endParaRPr lang="en-US" sz="2000" b="1" dirty="0">
                <a:effectLst/>
                <a:latin typeface="Times New Roman"/>
                <a:ea typeface="Times New Roman"/>
              </a:endParaRPr>
            </a:p>
            <a:p>
              <a:pPr marL="0" marR="0" algn="ctr" fontAlgn="base">
                <a:lnSpc>
                  <a:spcPct val="90000"/>
                </a:lnSpc>
                <a:spcBef>
                  <a:spcPts val="0"/>
                </a:spcBef>
                <a:spcAft>
                  <a:spcPts val="670"/>
                </a:spcAft>
              </a:pPr>
              <a:r>
                <a:rPr lang="en-US" sz="2000" b="1" i="1" kern="1200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Tools </a:t>
              </a:r>
              <a:r>
                <a:rPr lang="en-US" sz="2000" b="1" i="1" kern="1200" dirty="0" smtClean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embedded</a:t>
              </a:r>
              <a:endParaRPr lang="en-US" sz="2000" b="1" dirty="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48000" y="3313430"/>
            <a:ext cx="3048000" cy="3169920"/>
            <a:chOff x="838200" y="1578445"/>
            <a:chExt cx="2734140" cy="2895651"/>
          </a:xfrm>
          <a:scene3d>
            <a:camera prst="orthographicFront"/>
            <a:lightRig rig="flat" dir="t"/>
          </a:scene3d>
        </p:grpSpPr>
        <p:sp>
          <p:nvSpPr>
            <p:cNvPr id="28" name="Oval 27"/>
            <p:cNvSpPr/>
            <p:nvPr/>
          </p:nvSpPr>
          <p:spPr>
            <a:xfrm>
              <a:off x="838200" y="1578445"/>
              <a:ext cx="2734140" cy="2895651"/>
            </a:xfrm>
            <a:prstGeom prst="ellipse">
              <a:avLst/>
            </a:prstGeom>
            <a:solidFill>
              <a:srgbClr val="8E908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9" name="Oval 6"/>
            <p:cNvSpPr/>
            <p:nvPr/>
          </p:nvSpPr>
          <p:spPr>
            <a:xfrm>
              <a:off x="1111615" y="2045973"/>
              <a:ext cx="2187312" cy="5429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marR="0" algn="ctr" fontAlgn="base">
                <a:lnSpc>
                  <a:spcPct val="90000"/>
                </a:lnSpc>
                <a:spcBef>
                  <a:spcPts val="0"/>
                </a:spcBef>
                <a:spcAft>
                  <a:spcPts val="590"/>
                </a:spcAft>
              </a:pPr>
              <a:r>
                <a:rPr lang="en-US" b="1" kern="1200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Accessibility Features for All Students</a:t>
              </a:r>
              <a:endParaRPr lang="en-US" b="1" dirty="0">
                <a:effectLst/>
                <a:latin typeface="Times New Roman"/>
                <a:ea typeface="Times New Roman"/>
              </a:endParaRPr>
            </a:p>
            <a:p>
              <a:pPr marL="0" marR="0" algn="ctr" fontAlgn="base">
                <a:lnSpc>
                  <a:spcPct val="90000"/>
                </a:lnSpc>
                <a:spcBef>
                  <a:spcPts val="0"/>
                </a:spcBef>
                <a:spcAft>
                  <a:spcPts val="590"/>
                </a:spcAft>
              </a:pPr>
              <a:r>
                <a:rPr lang="en-US" b="1" i="1" kern="1200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Identified in advance</a:t>
              </a:r>
              <a:endParaRPr lang="en-US" b="1" dirty="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81400" y="4554855"/>
            <a:ext cx="2057400" cy="1799590"/>
            <a:chOff x="1357077" y="2819400"/>
            <a:chExt cx="2449524" cy="1942748"/>
          </a:xfrm>
          <a:scene3d>
            <a:camera prst="orthographicFront"/>
            <a:lightRig rig="flat" dir="t"/>
          </a:scene3d>
        </p:grpSpPr>
        <p:sp>
          <p:nvSpPr>
            <p:cNvPr id="16" name="Oval 15"/>
            <p:cNvSpPr/>
            <p:nvPr/>
          </p:nvSpPr>
          <p:spPr>
            <a:xfrm>
              <a:off x="1447800" y="2819400"/>
              <a:ext cx="2213644" cy="1942748"/>
            </a:xfrm>
            <a:prstGeom prst="ellipse">
              <a:avLst/>
            </a:prstGeom>
            <a:solidFill>
              <a:srgbClr val="0091B2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Oval 8"/>
            <p:cNvSpPr/>
            <p:nvPr/>
          </p:nvSpPr>
          <p:spPr>
            <a:xfrm>
              <a:off x="1357077" y="3347246"/>
              <a:ext cx="2449524" cy="9713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marR="0" algn="ctr" fontAlgn="base">
                <a:lnSpc>
                  <a:spcPct val="90000"/>
                </a:lnSpc>
                <a:spcBef>
                  <a:spcPts val="0"/>
                </a:spcBef>
                <a:spcAft>
                  <a:spcPts val="505"/>
                </a:spcAft>
              </a:pPr>
              <a:r>
                <a:rPr lang="en-US" b="1" kern="1200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Accommodations </a:t>
              </a:r>
              <a:endParaRPr lang="en-US" b="1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73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628"/>
            <a:ext cx="6324600" cy="1219200"/>
          </a:xfrm>
        </p:spPr>
        <p:txBody>
          <a:bodyPr/>
          <a:lstStyle/>
          <a:p>
            <a:r>
              <a:rPr lang="en-US" sz="2800" dirty="0" smtClean="0"/>
              <a:t>Accessibility Features for All Students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382000" cy="4724400"/>
          </a:xfrm>
        </p:spPr>
        <p:txBody>
          <a:bodyPr/>
          <a:lstStyle/>
          <a:p>
            <a:r>
              <a:rPr lang="en-US" sz="2400" dirty="0" smtClean="0"/>
              <a:t>Features </a:t>
            </a:r>
            <a:r>
              <a:rPr lang="en-US" sz="2400" dirty="0"/>
              <a:t>that PARCC will make available to </a:t>
            </a:r>
            <a:r>
              <a:rPr lang="en-US" sz="2400" b="1" i="1" dirty="0"/>
              <a:t>all students</a:t>
            </a:r>
            <a:r>
              <a:rPr lang="en-US" sz="2400" dirty="0"/>
              <a:t>, either through the online platform or </a:t>
            </a:r>
            <a:r>
              <a:rPr lang="en-US" sz="2400" dirty="0" smtClean="0"/>
              <a:t>through the test administration process.</a:t>
            </a:r>
          </a:p>
          <a:p>
            <a:r>
              <a:rPr lang="en-US" sz="2400" dirty="0" smtClean="0"/>
              <a:t>Each </a:t>
            </a:r>
            <a:r>
              <a:rPr lang="en-US" sz="2400" dirty="0"/>
              <a:t>student should determine whether they wish to use the support on an item-by-item basis, based on the supports they use during instruction and in daily life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Some features must be </a:t>
            </a:r>
            <a:r>
              <a:rPr lang="en-US" sz="2400" dirty="0"/>
              <a:t>identified in advance as part of the student’s </a:t>
            </a:r>
            <a:r>
              <a:rPr lang="en-US" sz="2400" dirty="0" smtClean="0"/>
              <a:t>Personal Needs Profile (PNP) because of the concern of student overload or clash of supports.</a:t>
            </a:r>
            <a:endParaRPr lang="en-US" sz="1000" dirty="0" smtClean="0"/>
          </a:p>
          <a:p>
            <a:r>
              <a:rPr lang="en-US" sz="2400" dirty="0" smtClean="0"/>
              <a:t>All of these features are based on research and universal </a:t>
            </a:r>
            <a:r>
              <a:rPr lang="en-US" sz="2400" dirty="0"/>
              <a:t>d</a:t>
            </a:r>
            <a:r>
              <a:rPr lang="en-US" sz="2400" dirty="0" smtClean="0"/>
              <a:t>esign </a:t>
            </a:r>
            <a:r>
              <a:rPr lang="en-US" sz="2400" dirty="0"/>
              <a:t>features </a:t>
            </a:r>
            <a:r>
              <a:rPr lang="en-US" sz="2400" dirty="0" smtClean="0"/>
              <a:t>principals.</a:t>
            </a: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  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19273"/>
              </p:ext>
            </p:extLst>
          </p:nvPr>
        </p:nvGraphicFramePr>
        <p:xfrm>
          <a:off x="76200" y="1752600"/>
          <a:ext cx="8991600" cy="4702946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8991600"/>
              </a:tblGrid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Audio Amplification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Blank 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Paper</a:t>
                      </a:r>
                      <a:r>
                        <a:rPr lang="en-US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(provided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 test administrator)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Eliminate Answer Choices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Flag Items for Review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 Administration Directions Clarified </a:t>
                      </a:r>
                      <a:r>
                        <a:rPr lang="en-US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 test administrator)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 Administration Directions Read Aloud and Repeated as 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Needed</a:t>
                      </a:r>
                      <a:r>
                        <a:rPr lang="en-US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(by test administrator)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Highlight Tool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Headphones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Magnification/Enlargement Device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NotePad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Pop-up Glossary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Redirect Student to the Test (by test administrator)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Spell Checker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Writing Tools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628"/>
            <a:ext cx="6324600" cy="1219200"/>
          </a:xfrm>
        </p:spPr>
        <p:txBody>
          <a:bodyPr/>
          <a:lstStyle/>
          <a:p>
            <a:r>
              <a:rPr lang="en-US" sz="2800" dirty="0" smtClean="0"/>
              <a:t>Accessibility Features for All Students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0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628"/>
            <a:ext cx="6324600" cy="1219200"/>
          </a:xfrm>
        </p:spPr>
        <p:txBody>
          <a:bodyPr/>
          <a:lstStyle/>
          <a:p>
            <a:r>
              <a:rPr lang="en-US" sz="2800" dirty="0" smtClean="0"/>
              <a:t>Accessibility Features to be Selected in Advance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lnSpcReduction="10000"/>
          </a:bodyPr>
          <a:lstStyle/>
          <a:p>
            <a:fld id="{A505628B-F920-49E1-AFC5-DF406F78184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32073"/>
              </p:ext>
            </p:extLst>
          </p:nvPr>
        </p:nvGraphicFramePr>
        <p:xfrm>
          <a:off x="152400" y="1752600"/>
          <a:ext cx="8763000" cy="3950746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8763000"/>
              </a:tblGrid>
              <a:tr h="658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8625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Accessibility Features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8F23B3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Adaptive and Specialized Equipment or Furniture</a:t>
                      </a: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Answer Masking</a:t>
                      </a: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Background/Font Color (Color Contrast)</a:t>
                      </a: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 Masking</a:t>
                      </a: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Line Reader Tool</a:t>
                      </a: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Text-to-Speech for the Mathematics Assessments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0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010400" y="0"/>
            <a:ext cx="2133600" cy="121920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411" name="Picture 2" descr="PARCC_Header_A2"/>
          <p:cNvPicPr>
            <a:picLocks noChangeAspect="1" noChangeArrowheads="1"/>
          </p:cNvPicPr>
          <p:nvPr/>
        </p:nvPicPr>
        <p:blipFill>
          <a:blip r:embed="rId3" cstate="print"/>
          <a:srcRect l="29744" r="68254"/>
          <a:stretch>
            <a:fillRect/>
          </a:stretch>
        </p:blipFill>
        <p:spPr bwMode="auto">
          <a:xfrm>
            <a:off x="6858000" y="0"/>
            <a:ext cx="152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413" name="Picture 2" descr="PARCC_Header_A2"/>
          <p:cNvPicPr>
            <a:picLocks noChangeAspect="1" noChangeArrowheads="1"/>
          </p:cNvPicPr>
          <p:nvPr/>
        </p:nvPicPr>
        <p:blipFill>
          <a:blip r:embed="rId4" cstate="print"/>
          <a:srcRect t="29744" b="68254"/>
          <a:stretch>
            <a:fillRect/>
          </a:stretch>
        </p:blipFill>
        <p:spPr bwMode="auto">
          <a:xfrm>
            <a:off x="0" y="57150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0" y="2895600"/>
            <a:ext cx="6858000" cy="108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879" tIns="44940" rIns="89879" bIns="4494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dirty="0" smtClean="0">
                <a:latin typeface="+mn-lt"/>
              </a:rPr>
              <a:t>Accommodations for Students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23318229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6277097D76B4BA000CE3C45CA13C3" ma:contentTypeVersion="1" ma:contentTypeDescription="Create a new document." ma:contentTypeScope="" ma:versionID="5c23e1522281ddac2281e0a1b5fc6034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c79c8594d4fa4c9fd200c91a62336472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3BD577-A27B-4A47-9FFE-559431758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046722-CDAC-4B5D-BB84-FED2FD199F35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4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1E4978B-1B50-4DAF-8A58-73203CBE7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PARCC-Overview-March2011-SHORT</Template>
  <TotalTime>14395</TotalTime>
  <Words>1074</Words>
  <Application>Microsoft Office PowerPoint</Application>
  <PresentationFormat>On-screen Show (4:3)</PresentationFormat>
  <Paragraphs>236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1_Office Theme</vt:lpstr>
      <vt:lpstr>Custom Design</vt:lpstr>
      <vt:lpstr>PowerPoint Presentation</vt:lpstr>
      <vt:lpstr>PARCC Accessibility Features and Accommodations Manual</vt:lpstr>
      <vt:lpstr>Development &amp; Review</vt:lpstr>
      <vt:lpstr>Technical Working Group</vt:lpstr>
      <vt:lpstr>PARCC Accessibility System</vt:lpstr>
      <vt:lpstr>Accessibility Features for All Students</vt:lpstr>
      <vt:lpstr>Accessibility Features for All Students</vt:lpstr>
      <vt:lpstr>Accessibility Features to be Selected in Advance </vt:lpstr>
      <vt:lpstr>PowerPoint Presentation</vt:lpstr>
      <vt:lpstr>Proposed Presentation Accommodations for Students with Disabilities</vt:lpstr>
      <vt:lpstr>Proposed Response Accommodations for Students with Disabilities</vt:lpstr>
      <vt:lpstr>Other Proposed Accommodations for Students with Disabilities</vt:lpstr>
      <vt:lpstr>PowerPoint Presentation</vt:lpstr>
      <vt:lpstr>Proposed Guidance on Selecting Accommodations for English Learners</vt:lpstr>
      <vt:lpstr>Mapping Accommodations to ELP</vt:lpstr>
      <vt:lpstr>Accommodations for English Learners</vt:lpstr>
      <vt:lpstr>Next Steps</vt:lpstr>
      <vt:lpstr>Draft Motion for Consideration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PARCC Assessment Design</dc:title>
  <dc:creator>Mike Cohen</dc:creator>
  <cp:lastModifiedBy>Charlotte Cushman</cp:lastModifiedBy>
  <cp:revision>1205</cp:revision>
  <cp:lastPrinted>2012-11-29T17:58:03Z</cp:lastPrinted>
  <dcterms:created xsi:type="dcterms:W3CDTF">2013-02-13T22:09:04Z</dcterms:created>
  <dcterms:modified xsi:type="dcterms:W3CDTF">2013-07-01T14:12:38Z</dcterms:modified>
</cp:coreProperties>
</file>