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75" r:id="rId8"/>
    <p:sldId id="262" r:id="rId9"/>
    <p:sldId id="263" r:id="rId10"/>
    <p:sldId id="276" r:id="rId11"/>
    <p:sldId id="264" r:id="rId12"/>
    <p:sldId id="266" r:id="rId13"/>
    <p:sldId id="267" r:id="rId14"/>
    <p:sldId id="265" r:id="rId15"/>
    <p:sldId id="274" r:id="rId16"/>
    <p:sldId id="268" r:id="rId17"/>
    <p:sldId id="272" r:id="rId18"/>
    <p:sldId id="269" r:id="rId19"/>
    <p:sldId id="273" r:id="rId20"/>
    <p:sldId id="277" r:id="rId21"/>
    <p:sldId id="278" r:id="rId22"/>
    <p:sldId id="270" r:id="rId23"/>
    <p:sldId id="27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7" autoAdjust="0"/>
    <p:restoredTop sz="94660"/>
  </p:normalViewPr>
  <p:slideViewPr>
    <p:cSldViewPr snapToGrid="0">
      <p:cViewPr varScale="1">
        <p:scale>
          <a:sx n="128" d="100"/>
          <a:sy n="128" d="100"/>
        </p:scale>
        <p:origin x="512"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D12354-E38A-4349-8156-345DC7C08658}" type="datetimeFigureOut">
              <a:rPr lang="en-US" smtClean="0"/>
              <a:t>10/28/21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6E8C2-6291-49D5-80E4-729DB7EB8A69}" type="slidenum">
              <a:rPr lang="en-US" smtClean="0"/>
              <a:t>‹#›</a:t>
            </a:fld>
            <a:endParaRPr lang="en-US"/>
          </a:p>
        </p:txBody>
      </p:sp>
    </p:spTree>
    <p:extLst>
      <p:ext uri="{BB962C8B-B14F-4D97-AF65-F5344CB8AC3E}">
        <p14:creationId xmlns:p14="http://schemas.microsoft.com/office/powerpoint/2010/main" val="1656617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D12354-E38A-4349-8156-345DC7C08658}" type="datetimeFigureOut">
              <a:rPr lang="en-US" smtClean="0"/>
              <a:t>10/28/21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6E8C2-6291-49D5-80E4-729DB7EB8A69}" type="slidenum">
              <a:rPr lang="en-US" smtClean="0"/>
              <a:t>‹#›</a:t>
            </a:fld>
            <a:endParaRPr lang="en-US"/>
          </a:p>
        </p:txBody>
      </p:sp>
    </p:spTree>
    <p:extLst>
      <p:ext uri="{BB962C8B-B14F-4D97-AF65-F5344CB8AC3E}">
        <p14:creationId xmlns:p14="http://schemas.microsoft.com/office/powerpoint/2010/main" val="2449166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D12354-E38A-4349-8156-345DC7C08658}" type="datetimeFigureOut">
              <a:rPr lang="en-US" smtClean="0"/>
              <a:t>10/28/21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6E8C2-6291-49D5-80E4-729DB7EB8A69}"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3054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D12354-E38A-4349-8156-345DC7C08658}" type="datetimeFigureOut">
              <a:rPr lang="en-US" smtClean="0"/>
              <a:t>10/28/21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6E8C2-6291-49D5-80E4-729DB7EB8A69}" type="slidenum">
              <a:rPr lang="en-US" smtClean="0"/>
              <a:t>‹#›</a:t>
            </a:fld>
            <a:endParaRPr lang="en-US"/>
          </a:p>
        </p:txBody>
      </p:sp>
    </p:spTree>
    <p:extLst>
      <p:ext uri="{BB962C8B-B14F-4D97-AF65-F5344CB8AC3E}">
        <p14:creationId xmlns:p14="http://schemas.microsoft.com/office/powerpoint/2010/main" val="26029148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D12354-E38A-4349-8156-345DC7C08658}" type="datetimeFigureOut">
              <a:rPr lang="en-US" smtClean="0"/>
              <a:t>10/28/21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6E8C2-6291-49D5-80E4-729DB7EB8A6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07539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D12354-E38A-4349-8156-345DC7C08658}" type="datetimeFigureOut">
              <a:rPr lang="en-US" smtClean="0"/>
              <a:t>10/28/21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6E8C2-6291-49D5-80E4-729DB7EB8A69}" type="slidenum">
              <a:rPr lang="en-US" smtClean="0"/>
              <a:t>‹#›</a:t>
            </a:fld>
            <a:endParaRPr lang="en-US"/>
          </a:p>
        </p:txBody>
      </p:sp>
    </p:spTree>
    <p:extLst>
      <p:ext uri="{BB962C8B-B14F-4D97-AF65-F5344CB8AC3E}">
        <p14:creationId xmlns:p14="http://schemas.microsoft.com/office/powerpoint/2010/main" val="6149181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D12354-E38A-4349-8156-345DC7C08658}" type="datetimeFigureOut">
              <a:rPr lang="en-US" smtClean="0"/>
              <a:t>10/28/21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6E8C2-6291-49D5-80E4-729DB7EB8A69}" type="slidenum">
              <a:rPr lang="en-US" smtClean="0"/>
              <a:t>‹#›</a:t>
            </a:fld>
            <a:endParaRPr lang="en-US"/>
          </a:p>
        </p:txBody>
      </p:sp>
    </p:spTree>
    <p:extLst>
      <p:ext uri="{BB962C8B-B14F-4D97-AF65-F5344CB8AC3E}">
        <p14:creationId xmlns:p14="http://schemas.microsoft.com/office/powerpoint/2010/main" val="34232071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D12354-E38A-4349-8156-345DC7C08658}" type="datetimeFigureOut">
              <a:rPr lang="en-US" smtClean="0"/>
              <a:t>10/28/21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6E8C2-6291-49D5-80E4-729DB7EB8A69}" type="slidenum">
              <a:rPr lang="en-US" smtClean="0"/>
              <a:t>‹#›</a:t>
            </a:fld>
            <a:endParaRPr lang="en-US"/>
          </a:p>
        </p:txBody>
      </p:sp>
    </p:spTree>
    <p:extLst>
      <p:ext uri="{BB962C8B-B14F-4D97-AF65-F5344CB8AC3E}">
        <p14:creationId xmlns:p14="http://schemas.microsoft.com/office/powerpoint/2010/main" val="877937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D12354-E38A-4349-8156-345DC7C08658}" type="datetimeFigureOut">
              <a:rPr lang="en-US" smtClean="0"/>
              <a:t>10/28/21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6E8C2-6291-49D5-80E4-729DB7EB8A69}" type="slidenum">
              <a:rPr lang="en-US" smtClean="0"/>
              <a:t>‹#›</a:t>
            </a:fld>
            <a:endParaRPr lang="en-US"/>
          </a:p>
        </p:txBody>
      </p:sp>
    </p:spTree>
    <p:extLst>
      <p:ext uri="{BB962C8B-B14F-4D97-AF65-F5344CB8AC3E}">
        <p14:creationId xmlns:p14="http://schemas.microsoft.com/office/powerpoint/2010/main" val="3507863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D12354-E38A-4349-8156-345DC7C08658}" type="datetimeFigureOut">
              <a:rPr lang="en-US" smtClean="0"/>
              <a:t>10/28/21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6E8C2-6291-49D5-80E4-729DB7EB8A69}" type="slidenum">
              <a:rPr lang="en-US" smtClean="0"/>
              <a:t>‹#›</a:t>
            </a:fld>
            <a:endParaRPr lang="en-US"/>
          </a:p>
        </p:txBody>
      </p:sp>
    </p:spTree>
    <p:extLst>
      <p:ext uri="{BB962C8B-B14F-4D97-AF65-F5344CB8AC3E}">
        <p14:creationId xmlns:p14="http://schemas.microsoft.com/office/powerpoint/2010/main" val="921221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D12354-E38A-4349-8156-345DC7C08658}" type="datetimeFigureOut">
              <a:rPr lang="en-US" smtClean="0"/>
              <a:t>10/28/21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D6E8C2-6291-49D5-80E4-729DB7EB8A69}" type="slidenum">
              <a:rPr lang="en-US" smtClean="0"/>
              <a:t>‹#›</a:t>
            </a:fld>
            <a:endParaRPr lang="en-US"/>
          </a:p>
        </p:txBody>
      </p:sp>
    </p:spTree>
    <p:extLst>
      <p:ext uri="{BB962C8B-B14F-4D97-AF65-F5344CB8AC3E}">
        <p14:creationId xmlns:p14="http://schemas.microsoft.com/office/powerpoint/2010/main" val="1983716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D12354-E38A-4349-8156-345DC7C08658}" type="datetimeFigureOut">
              <a:rPr lang="en-US" smtClean="0"/>
              <a:t>10/28/21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D6E8C2-6291-49D5-80E4-729DB7EB8A69}" type="slidenum">
              <a:rPr lang="en-US" smtClean="0"/>
              <a:t>‹#›</a:t>
            </a:fld>
            <a:endParaRPr lang="en-US"/>
          </a:p>
        </p:txBody>
      </p:sp>
    </p:spTree>
    <p:extLst>
      <p:ext uri="{BB962C8B-B14F-4D97-AF65-F5344CB8AC3E}">
        <p14:creationId xmlns:p14="http://schemas.microsoft.com/office/powerpoint/2010/main" val="1403908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D12354-E38A-4349-8156-345DC7C08658}" type="datetimeFigureOut">
              <a:rPr lang="en-US" smtClean="0"/>
              <a:t>10/28/21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D6E8C2-6291-49D5-80E4-729DB7EB8A69}" type="slidenum">
              <a:rPr lang="en-US" smtClean="0"/>
              <a:t>‹#›</a:t>
            </a:fld>
            <a:endParaRPr lang="en-US"/>
          </a:p>
        </p:txBody>
      </p:sp>
    </p:spTree>
    <p:extLst>
      <p:ext uri="{BB962C8B-B14F-4D97-AF65-F5344CB8AC3E}">
        <p14:creationId xmlns:p14="http://schemas.microsoft.com/office/powerpoint/2010/main" val="2398249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D12354-E38A-4349-8156-345DC7C08658}" type="datetimeFigureOut">
              <a:rPr lang="en-US" smtClean="0"/>
              <a:t>10/28/21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D6E8C2-6291-49D5-80E4-729DB7EB8A69}" type="slidenum">
              <a:rPr lang="en-US" smtClean="0"/>
              <a:t>‹#›</a:t>
            </a:fld>
            <a:endParaRPr lang="en-US"/>
          </a:p>
        </p:txBody>
      </p:sp>
    </p:spTree>
    <p:extLst>
      <p:ext uri="{BB962C8B-B14F-4D97-AF65-F5344CB8AC3E}">
        <p14:creationId xmlns:p14="http://schemas.microsoft.com/office/powerpoint/2010/main" val="3935228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AD12354-E38A-4349-8156-345DC7C08658}" type="datetimeFigureOut">
              <a:rPr lang="en-US" smtClean="0"/>
              <a:t>10/28/21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D6E8C2-6291-49D5-80E4-729DB7EB8A69}" type="slidenum">
              <a:rPr lang="en-US" smtClean="0"/>
              <a:t>‹#›</a:t>
            </a:fld>
            <a:endParaRPr lang="en-US"/>
          </a:p>
        </p:txBody>
      </p:sp>
    </p:spTree>
    <p:extLst>
      <p:ext uri="{BB962C8B-B14F-4D97-AF65-F5344CB8AC3E}">
        <p14:creationId xmlns:p14="http://schemas.microsoft.com/office/powerpoint/2010/main" val="1461617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D12354-E38A-4349-8156-345DC7C08658}" type="datetimeFigureOut">
              <a:rPr lang="en-US" smtClean="0"/>
              <a:t>10/28/21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D6E8C2-6291-49D5-80E4-729DB7EB8A69}" type="slidenum">
              <a:rPr lang="en-US" smtClean="0"/>
              <a:t>‹#›</a:t>
            </a:fld>
            <a:endParaRPr lang="en-US"/>
          </a:p>
        </p:txBody>
      </p:sp>
    </p:spTree>
    <p:extLst>
      <p:ext uri="{BB962C8B-B14F-4D97-AF65-F5344CB8AC3E}">
        <p14:creationId xmlns:p14="http://schemas.microsoft.com/office/powerpoint/2010/main" val="2354424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AD12354-E38A-4349-8156-345DC7C08658}" type="datetimeFigureOut">
              <a:rPr lang="en-US" smtClean="0"/>
              <a:t>10/28/21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AD6E8C2-6291-49D5-80E4-729DB7EB8A69}" type="slidenum">
              <a:rPr lang="en-US" smtClean="0"/>
              <a:t>‹#›</a:t>
            </a:fld>
            <a:endParaRPr lang="en-US"/>
          </a:p>
        </p:txBody>
      </p:sp>
    </p:spTree>
    <p:extLst>
      <p:ext uri="{BB962C8B-B14F-4D97-AF65-F5344CB8AC3E}">
        <p14:creationId xmlns:p14="http://schemas.microsoft.com/office/powerpoint/2010/main" val="14992470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hyperlink" Target="https://www.youtube.com/watch?v=1Q1er25gqzE"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youtube.com/watch?v=9RJMKEJf63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youtube.com/watch?v=RE1MvRmWg7I"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KVQvqmze5S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671782"/>
            <a:ext cx="7766936" cy="1834109"/>
          </a:xfrm>
        </p:spPr>
        <p:txBody>
          <a:bodyPr/>
          <a:lstStyle/>
          <a:p>
            <a:pPr algn="ctr"/>
            <a:br>
              <a:rPr lang="en-US" sz="6000" dirty="0">
                <a:latin typeface="Times New Roman" panose="02020603050405020304" pitchFamily="18" charset="0"/>
                <a:cs typeface="Times New Roman" panose="02020603050405020304" pitchFamily="18" charset="0"/>
              </a:rPr>
            </a:br>
            <a:r>
              <a:rPr lang="en-US" sz="6000" dirty="0">
                <a:latin typeface="Times New Roman" panose="02020603050405020304" pitchFamily="18" charset="0"/>
                <a:cs typeface="Times New Roman" panose="02020603050405020304" pitchFamily="18" charset="0"/>
              </a:rPr>
              <a:t>Teaching Students with Visual Impairments</a:t>
            </a:r>
          </a:p>
        </p:txBody>
      </p:sp>
      <p:sp>
        <p:nvSpPr>
          <p:cNvPr id="3" name="Subtitle 2"/>
          <p:cNvSpPr>
            <a:spLocks noGrp="1"/>
          </p:cNvSpPr>
          <p:nvPr>
            <p:ph type="subTitle" idx="1"/>
          </p:nvPr>
        </p:nvSpPr>
        <p:spPr/>
        <p:txBody>
          <a:bodyPr>
            <a:normAutofit/>
          </a:bodyPr>
          <a:lstStyle/>
          <a:p>
            <a:r>
              <a:rPr lang="en-US" sz="2000" dirty="0">
                <a:latin typeface="Bahnschrift SemiLight" panose="020B0502040204020203" pitchFamily="34" charset="0"/>
              </a:rPr>
              <a:t>For administrators, teachers, paras and related service providers who will be working with a student with blindness</a:t>
            </a:r>
          </a:p>
        </p:txBody>
      </p:sp>
      <p:sp>
        <p:nvSpPr>
          <p:cNvPr id="4" name="TextBox 3"/>
          <p:cNvSpPr txBox="1"/>
          <p:nvPr/>
        </p:nvSpPr>
        <p:spPr>
          <a:xfrm>
            <a:off x="6262254" y="6151418"/>
            <a:ext cx="4396509" cy="369332"/>
          </a:xfrm>
          <a:prstGeom prst="rect">
            <a:avLst/>
          </a:prstGeom>
          <a:noFill/>
        </p:spPr>
        <p:txBody>
          <a:bodyPr wrap="square" rtlCol="0">
            <a:spAutoFit/>
          </a:bodyPr>
          <a:lstStyle/>
          <a:p>
            <a:r>
              <a:rPr lang="en-US" dirty="0"/>
              <a:t>Elizabeth Wallace, M.Ed., CTSVI, TDB</a:t>
            </a:r>
          </a:p>
        </p:txBody>
      </p:sp>
    </p:spTree>
    <p:extLst>
      <p:ext uri="{BB962C8B-B14F-4D97-AF65-F5344CB8AC3E}">
        <p14:creationId xmlns:p14="http://schemas.microsoft.com/office/powerpoint/2010/main" val="903051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35131"/>
            <a:ext cx="8596668" cy="1724298"/>
          </a:xfrm>
        </p:spPr>
        <p:txBody>
          <a:bodyPr>
            <a:noAutofit/>
          </a:bodyPr>
          <a:lstStyle/>
          <a:p>
            <a:pPr algn="ctr"/>
            <a:r>
              <a:rPr lang="en-US" sz="5400" dirty="0">
                <a:latin typeface="Times New Roman" panose="02020603050405020304" pitchFamily="18" charset="0"/>
                <a:cs typeface="Times New Roman" panose="02020603050405020304" pitchFamily="18" charset="0"/>
              </a:rPr>
              <a:t>Our Youngest Consumers:</a:t>
            </a:r>
            <a:br>
              <a:rPr lang="en-US" sz="5400" dirty="0">
                <a:latin typeface="Times New Roman" panose="02020603050405020304" pitchFamily="18" charset="0"/>
                <a:cs typeface="Times New Roman" panose="02020603050405020304" pitchFamily="18" charset="0"/>
              </a:rPr>
            </a:br>
            <a:r>
              <a:rPr lang="en-US" sz="5400" dirty="0">
                <a:latin typeface="Times New Roman" panose="02020603050405020304" pitchFamily="18" charset="0"/>
                <a:cs typeface="Times New Roman" panose="02020603050405020304" pitchFamily="18" charset="0"/>
              </a:rPr>
              <a:t>3 and under</a:t>
            </a:r>
          </a:p>
        </p:txBody>
      </p:sp>
      <p:sp>
        <p:nvSpPr>
          <p:cNvPr id="3" name="Content Placeholder 2"/>
          <p:cNvSpPr>
            <a:spLocks noGrp="1"/>
          </p:cNvSpPr>
          <p:nvPr>
            <p:ph idx="1"/>
          </p:nvPr>
        </p:nvSpPr>
        <p:spPr>
          <a:xfrm>
            <a:off x="677334" y="2160589"/>
            <a:ext cx="8596668" cy="3290977"/>
          </a:xfrm>
        </p:spPr>
        <p:txBody>
          <a:bodyPr>
            <a:normAutofit/>
          </a:bodyPr>
          <a:lstStyle/>
          <a:p>
            <a:r>
              <a:rPr lang="en-US" sz="2800" dirty="0">
                <a:latin typeface="Times New Roman" panose="02020603050405020304" pitchFamily="18" charset="0"/>
                <a:cs typeface="Times New Roman" panose="02020603050405020304" pitchFamily="18" charset="0"/>
              </a:rPr>
              <a:t>ECI – Early Childhood Intervention. Serves children 3 and under. ECI contracts with school districts for VI, </a:t>
            </a:r>
            <a:r>
              <a:rPr lang="en-US" sz="2800" dirty="0" err="1">
                <a:latin typeface="Times New Roman" panose="02020603050405020304" pitchFamily="18" charset="0"/>
                <a:cs typeface="Times New Roman" panose="02020603050405020304" pitchFamily="18" charset="0"/>
              </a:rPr>
              <a:t>ToDHH</a:t>
            </a:r>
            <a:r>
              <a:rPr lang="en-US" sz="2800" dirty="0">
                <a:latin typeface="Times New Roman" panose="02020603050405020304" pitchFamily="18" charset="0"/>
                <a:cs typeface="Times New Roman" panose="02020603050405020304" pitchFamily="18" charset="0"/>
              </a:rPr>
              <a:t> and O&amp;M services. </a:t>
            </a:r>
          </a:p>
          <a:p>
            <a:r>
              <a:rPr lang="en-US" sz="2800" dirty="0">
                <a:latin typeface="Times New Roman" panose="02020603050405020304" pitchFamily="18" charset="0"/>
                <a:cs typeface="Times New Roman" panose="02020603050405020304" pitchFamily="18" charset="0"/>
              </a:rPr>
              <a:t>When a child qualifies with </a:t>
            </a:r>
            <a:r>
              <a:rPr lang="en-US" sz="2800">
                <a:latin typeface="Times New Roman" panose="02020603050405020304" pitchFamily="18" charset="0"/>
                <a:cs typeface="Times New Roman" panose="02020603050405020304" pitchFamily="18" charset="0"/>
              </a:rPr>
              <a:t>ECI with </a:t>
            </a:r>
            <a:r>
              <a:rPr lang="en-US" sz="2800" dirty="0">
                <a:latin typeface="Times New Roman" panose="02020603050405020304" pitchFamily="18" charset="0"/>
                <a:cs typeface="Times New Roman" panose="02020603050405020304" pitchFamily="18" charset="0"/>
              </a:rPr>
              <a:t>a visual impairment, the parent MUST FIRST register the child at the child’s home campus before a teacher of the visually impaired can begin services. </a:t>
            </a:r>
          </a:p>
        </p:txBody>
      </p:sp>
    </p:spTree>
    <p:extLst>
      <p:ext uri="{BB962C8B-B14F-4D97-AF65-F5344CB8AC3E}">
        <p14:creationId xmlns:p14="http://schemas.microsoft.com/office/powerpoint/2010/main" val="2359854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57943"/>
          </a:xfrm>
        </p:spPr>
        <p:txBody>
          <a:bodyPr>
            <a:normAutofit fontScale="90000"/>
          </a:bodyPr>
          <a:lstStyle/>
          <a:p>
            <a:pPr algn="ctr"/>
            <a:r>
              <a:rPr lang="en-US" sz="4800" dirty="0">
                <a:latin typeface="Times New Roman" panose="02020603050405020304" pitchFamily="18" charset="0"/>
                <a:cs typeface="Times New Roman" panose="02020603050405020304" pitchFamily="18" charset="0"/>
              </a:rPr>
              <a:t>Strategies for Low Vision Students</a:t>
            </a:r>
          </a:p>
        </p:txBody>
      </p:sp>
      <p:sp>
        <p:nvSpPr>
          <p:cNvPr id="3" name="Content Placeholder 2"/>
          <p:cNvSpPr>
            <a:spLocks noGrp="1"/>
          </p:cNvSpPr>
          <p:nvPr>
            <p:ph idx="1"/>
          </p:nvPr>
        </p:nvSpPr>
        <p:spPr>
          <a:xfrm>
            <a:off x="677334" y="1567543"/>
            <a:ext cx="8596668" cy="4920343"/>
          </a:xfrm>
        </p:spPr>
        <p:txBody>
          <a:bodyPr>
            <a:normAutofit lnSpcReduction="10000"/>
          </a:bodyPr>
          <a:lstStyle/>
          <a:p>
            <a:pPr>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Preferential seating is often necessary for a student 		 with low vision. </a:t>
            </a:r>
          </a:p>
          <a:p>
            <a:pPr>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Let the student select a seat where he/she sees best </a:t>
            </a:r>
          </a:p>
          <a:p>
            <a:pPr>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Seat a student as close to the board as practical </a:t>
            </a:r>
          </a:p>
          <a:p>
            <a:pPr>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Reduce glare from windows and lights, as much as 		 possible </a:t>
            </a:r>
          </a:p>
          <a:p>
            <a:pPr>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Seat the student with his/her back to windows</a:t>
            </a:r>
          </a:p>
          <a:p>
            <a:pPr>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We ask that you do not laminate unless you use the non-glare laminate</a:t>
            </a:r>
          </a:p>
          <a:p>
            <a:pPr marL="0" indent="0">
              <a:buNone/>
            </a:pPr>
            <a:r>
              <a:rPr lang="en-US"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05319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2480"/>
          </a:xfrm>
        </p:spPr>
        <p:txBody>
          <a:bodyPr/>
          <a:lstStyle/>
          <a:p>
            <a:pPr algn="ctr"/>
            <a:r>
              <a:rPr lang="en-US" dirty="0">
                <a:latin typeface="Times New Roman" panose="02020603050405020304" pitchFamily="18" charset="0"/>
                <a:cs typeface="Times New Roman" panose="02020603050405020304" pitchFamily="18" charset="0"/>
              </a:rPr>
              <a:t>Strategies for Low Vision Students (cont.)</a:t>
            </a:r>
          </a:p>
        </p:txBody>
      </p:sp>
      <p:sp>
        <p:nvSpPr>
          <p:cNvPr id="3" name="Content Placeholder 2"/>
          <p:cNvSpPr>
            <a:spLocks noGrp="1"/>
          </p:cNvSpPr>
          <p:nvPr>
            <p:ph idx="1"/>
          </p:nvPr>
        </p:nvSpPr>
        <p:spPr>
          <a:xfrm>
            <a:off x="677334" y="1402081"/>
            <a:ext cx="8596668" cy="4990010"/>
          </a:xfrm>
        </p:spPr>
        <p:txBody>
          <a:bodyPr>
            <a:noAutofit/>
          </a:bodyPr>
          <a:lstStyle/>
          <a:p>
            <a:r>
              <a:rPr lang="en-US" sz="2400" dirty="0">
                <a:latin typeface="Times New Roman" panose="02020603050405020304" pitchFamily="18" charset="0"/>
                <a:cs typeface="Times New Roman" panose="02020603050405020304" pitchFamily="18" charset="0"/>
              </a:rPr>
              <a:t>Clear contrast between the print and the background will help the student be more successful. </a:t>
            </a:r>
          </a:p>
          <a:p>
            <a:r>
              <a:rPr lang="en-US" sz="2400" dirty="0">
                <a:latin typeface="Times New Roman" panose="02020603050405020304" pitchFamily="18" charset="0"/>
                <a:cs typeface="Times New Roman" panose="02020603050405020304" pitchFamily="18" charset="0"/>
              </a:rPr>
              <a:t>Black print on white paper is usually best. If other modifications are required they should be contained in the list of modifications handed out at the beginning of the semester and in the Special Education Folder </a:t>
            </a:r>
          </a:p>
          <a:p>
            <a:r>
              <a:rPr lang="en-US" sz="2400" dirty="0">
                <a:latin typeface="Times New Roman" panose="02020603050405020304" pitchFamily="18" charset="0"/>
                <a:cs typeface="Times New Roman" panose="02020603050405020304" pitchFamily="18" charset="0"/>
              </a:rPr>
              <a:t>Contrast, print style, and spacing of letters can be more important than print size. </a:t>
            </a:r>
          </a:p>
          <a:p>
            <a:r>
              <a:rPr lang="en-US" sz="2400" dirty="0">
                <a:latin typeface="Times New Roman" panose="02020603050405020304" pitchFamily="18" charset="0"/>
                <a:cs typeface="Times New Roman" panose="02020603050405020304" pitchFamily="18" charset="0"/>
              </a:rPr>
              <a:t>Low vision students may require more time to complete assignment. </a:t>
            </a:r>
          </a:p>
          <a:p>
            <a:r>
              <a:rPr lang="en-US" sz="2400" dirty="0">
                <a:latin typeface="Times New Roman" panose="02020603050405020304" pitchFamily="18" charset="0"/>
                <a:cs typeface="Times New Roman" panose="02020603050405020304" pitchFamily="18" charset="0"/>
              </a:rPr>
              <a:t>Low vision students are usually slow readers because of the visual impairment. </a:t>
            </a:r>
          </a:p>
        </p:txBody>
      </p:sp>
    </p:spTree>
    <p:extLst>
      <p:ext uri="{BB962C8B-B14F-4D97-AF65-F5344CB8AC3E}">
        <p14:creationId xmlns:p14="http://schemas.microsoft.com/office/powerpoint/2010/main" val="2142961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13509"/>
            <a:ext cx="8596668" cy="1616891"/>
          </a:xfrm>
        </p:spPr>
        <p:txBody>
          <a:bodyPr>
            <a:noAutofit/>
          </a:bodyPr>
          <a:lstStyle/>
          <a:p>
            <a:pPr algn="ctr"/>
            <a:r>
              <a:rPr lang="en-US" sz="4800" dirty="0">
                <a:latin typeface="Times New Roman" panose="02020603050405020304" pitchFamily="18" charset="0"/>
                <a:cs typeface="Times New Roman" panose="02020603050405020304" pitchFamily="18" charset="0"/>
              </a:rPr>
              <a:t>Strategies for Low Vision Students (cont.)</a:t>
            </a:r>
          </a:p>
        </p:txBody>
      </p:sp>
      <p:sp>
        <p:nvSpPr>
          <p:cNvPr id="3" name="Content Placeholder 2"/>
          <p:cNvSpPr>
            <a:spLocks noGrp="1"/>
          </p:cNvSpPr>
          <p:nvPr>
            <p:ph idx="1"/>
          </p:nvPr>
        </p:nvSpPr>
        <p:spPr>
          <a:xfrm>
            <a:off x="677334" y="2160589"/>
            <a:ext cx="8596668" cy="4309880"/>
          </a:xfrm>
        </p:spPr>
        <p:txBody>
          <a:bodyPr>
            <a:normAutofit/>
          </a:bodyPr>
          <a:lstStyle/>
          <a:p>
            <a:r>
              <a:rPr lang="en-US" dirty="0">
                <a:latin typeface="Times New Roman" panose="02020603050405020304" pitchFamily="18" charset="0"/>
                <a:cs typeface="Times New Roman" panose="02020603050405020304" pitchFamily="18" charset="0"/>
              </a:rPr>
              <a:t>Standardized tests requiring separate answer sheets may be especially difficult for a visually impaired student to use. Check the modifications page to see what procedure to use. </a:t>
            </a:r>
          </a:p>
          <a:p>
            <a:r>
              <a:rPr lang="en-US" dirty="0">
                <a:latin typeface="Times New Roman" panose="02020603050405020304" pitchFamily="18" charset="0"/>
                <a:cs typeface="Times New Roman" panose="02020603050405020304" pitchFamily="18" charset="0"/>
              </a:rPr>
              <a:t>Word games, puzzles and graphs may be inappropriate for a low vision student due to clutter. Check with the VI teacher if you are unsure. </a:t>
            </a:r>
          </a:p>
          <a:p>
            <a:r>
              <a:rPr lang="en-US" dirty="0">
                <a:latin typeface="Times New Roman" panose="02020603050405020304" pitchFamily="18" charset="0"/>
                <a:cs typeface="Times New Roman" panose="02020603050405020304" pitchFamily="18" charset="0"/>
              </a:rPr>
              <a:t>Give the student the grade he/she earns. Donating a grade to a student hinders, not helps, the student's learning.</a:t>
            </a:r>
          </a:p>
          <a:p>
            <a:r>
              <a:rPr lang="en-US" dirty="0">
                <a:latin typeface="Times New Roman" panose="02020603050405020304" pitchFamily="18" charset="0"/>
                <a:cs typeface="Times New Roman" panose="02020603050405020304" pitchFamily="18" charset="0"/>
              </a:rPr>
              <a:t>The rules of discipline should be the same for a low vision student, as for any other, unless the IEP states otherwise. </a:t>
            </a:r>
          </a:p>
          <a:p>
            <a:r>
              <a:rPr lang="en-US" dirty="0">
                <a:latin typeface="Times New Roman" panose="02020603050405020304" pitchFamily="18" charset="0"/>
                <a:cs typeface="Times New Roman" panose="02020603050405020304" pitchFamily="18" charset="0"/>
              </a:rPr>
              <a:t>So much of our communication is non-verbal. Often a student with low vision is unable to recognize the expression on someone's face or figure out what has happened in a situation that is nonverbal. It is helpful if the teacher privately explains the situation to the student with low vision.</a:t>
            </a:r>
          </a:p>
          <a:p>
            <a:endParaRPr lang="en-US" dirty="0"/>
          </a:p>
        </p:txBody>
      </p:sp>
    </p:spTree>
    <p:extLst>
      <p:ext uri="{BB962C8B-B14F-4D97-AF65-F5344CB8AC3E}">
        <p14:creationId xmlns:p14="http://schemas.microsoft.com/office/powerpoint/2010/main" val="548459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57051"/>
            <a:ext cx="8596668" cy="1672046"/>
          </a:xfrm>
        </p:spPr>
        <p:txBody>
          <a:bodyPr>
            <a:noAutofit/>
          </a:bodyPr>
          <a:lstStyle/>
          <a:p>
            <a:pPr algn="ctr"/>
            <a:r>
              <a:rPr lang="en-US" sz="5400" dirty="0">
                <a:latin typeface="Times New Roman" panose="02020603050405020304" pitchFamily="18" charset="0"/>
                <a:cs typeface="Times New Roman" panose="02020603050405020304" pitchFamily="18" charset="0"/>
              </a:rPr>
              <a:t>Strategies for Students who are Blind</a:t>
            </a:r>
          </a:p>
        </p:txBody>
      </p:sp>
      <p:sp>
        <p:nvSpPr>
          <p:cNvPr id="3" name="Content Placeholder 2"/>
          <p:cNvSpPr>
            <a:spLocks noGrp="1"/>
          </p:cNvSpPr>
          <p:nvPr>
            <p:ph idx="1"/>
          </p:nvPr>
        </p:nvSpPr>
        <p:spPr>
          <a:xfrm>
            <a:off x="677334" y="2160589"/>
            <a:ext cx="8596668" cy="3473857"/>
          </a:xfrm>
        </p:spPr>
        <p:txBody>
          <a:bodyPr>
            <a:noAutofit/>
          </a:bodyPr>
          <a:lstStyle/>
          <a:p>
            <a:pPr lvl="0"/>
            <a:r>
              <a:rPr lang="en-US" dirty="0">
                <a:latin typeface="Times New Roman" panose="02020603050405020304" pitchFamily="18" charset="0"/>
                <a:cs typeface="Times New Roman" panose="02020603050405020304" pitchFamily="18" charset="0"/>
              </a:rPr>
              <a:t>It's okay to say "look" and "see." Even people with sight use their other senses in the context of looking at something. People with visual impairments might look at things in a different way, but "seeing" is in the perception (rather than the eye) of the beholder.</a:t>
            </a:r>
          </a:p>
          <a:p>
            <a:pPr lvl="0"/>
            <a:r>
              <a:rPr lang="en-US" dirty="0">
                <a:latin typeface="Times New Roman" panose="02020603050405020304" pitchFamily="18" charset="0"/>
                <a:cs typeface="Times New Roman" panose="02020603050405020304" pitchFamily="18" charset="0"/>
              </a:rPr>
              <a:t>Audiovisual presentations and demonstrations are made accessible to students with a severe visual impairment by providing verbal explanations. It is best to read what is being written on the board and/or describe what is pictured in the presentation. Allow the student time to handle tactually adapted materials.</a:t>
            </a:r>
          </a:p>
          <a:p>
            <a:pPr lvl="0"/>
            <a:r>
              <a:rPr lang="en-US" dirty="0">
                <a:latin typeface="Times New Roman" panose="02020603050405020304" pitchFamily="18" charset="0"/>
                <a:cs typeface="Times New Roman" panose="02020603050405020304" pitchFamily="18" charset="0"/>
              </a:rPr>
              <a:t>Saying "over there" and pointing to something the student cannot see are not useful with a student with blindness. Instead, spatial directions must be given from the </a:t>
            </a:r>
            <a:r>
              <a:rPr lang="en-US" b="1" dirty="0">
                <a:latin typeface="Times New Roman" panose="02020603050405020304" pitchFamily="18" charset="0"/>
                <a:cs typeface="Times New Roman" panose="02020603050405020304" pitchFamily="18" charset="0"/>
              </a:rPr>
              <a:t>STUDENT'S</a:t>
            </a:r>
            <a:r>
              <a:rPr lang="en-US" dirty="0">
                <a:latin typeface="Times New Roman" panose="02020603050405020304" pitchFamily="18" charset="0"/>
                <a:cs typeface="Times New Roman" panose="02020603050405020304" pitchFamily="18" charset="0"/>
              </a:rPr>
              <a:t> perspective. Remember that the student's left and right are opposite yours when you are facing the student.</a:t>
            </a:r>
          </a:p>
        </p:txBody>
      </p:sp>
    </p:spTree>
    <p:extLst>
      <p:ext uri="{BB962C8B-B14F-4D97-AF65-F5344CB8AC3E}">
        <p14:creationId xmlns:p14="http://schemas.microsoft.com/office/powerpoint/2010/main" val="2510645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436914"/>
          </a:xfrm>
        </p:spPr>
        <p:txBody>
          <a:bodyPr>
            <a:normAutofit fontScale="90000"/>
          </a:bodyPr>
          <a:lstStyle/>
          <a:p>
            <a:pPr algn="ctr"/>
            <a:r>
              <a:rPr lang="en-US" sz="4800" dirty="0">
                <a:latin typeface="Times New Roman" panose="02020603050405020304" pitchFamily="18" charset="0"/>
                <a:cs typeface="Times New Roman" panose="02020603050405020304" pitchFamily="18" charset="0"/>
              </a:rPr>
              <a:t>Strategies for Students who </a:t>
            </a:r>
            <a:br>
              <a:rPr lang="en-US" sz="4800" dirty="0">
                <a:latin typeface="Times New Roman" panose="02020603050405020304" pitchFamily="18" charset="0"/>
                <a:cs typeface="Times New Roman" panose="02020603050405020304" pitchFamily="18" charset="0"/>
              </a:rPr>
            </a:br>
            <a:r>
              <a:rPr lang="en-US" sz="4800" dirty="0">
                <a:latin typeface="Times New Roman" panose="02020603050405020304" pitchFamily="18" charset="0"/>
                <a:cs typeface="Times New Roman" panose="02020603050405020304" pitchFamily="18" charset="0"/>
              </a:rPr>
              <a:t>are Blind (cont.)</a:t>
            </a:r>
          </a:p>
        </p:txBody>
      </p:sp>
      <p:sp>
        <p:nvSpPr>
          <p:cNvPr id="3" name="Content Placeholder 2"/>
          <p:cNvSpPr>
            <a:spLocks noGrp="1"/>
          </p:cNvSpPr>
          <p:nvPr>
            <p:ph idx="1"/>
          </p:nvPr>
        </p:nvSpPr>
        <p:spPr>
          <a:xfrm>
            <a:off x="677334" y="2160589"/>
            <a:ext cx="8596668" cy="3360645"/>
          </a:xfrm>
        </p:spPr>
        <p:txBody>
          <a:bodyPr/>
          <a:lstStyle/>
          <a:p>
            <a:pPr lvl="0"/>
            <a:r>
              <a:rPr lang="en-US" sz="2000" dirty="0">
                <a:latin typeface="Times New Roman" panose="02020603050405020304" pitchFamily="18" charset="0"/>
                <a:cs typeface="Times New Roman" panose="02020603050405020304" pitchFamily="18" charset="0"/>
              </a:rPr>
              <a:t>Seat or encourage the student with blindness to come to the front of the classroom or presentation area in order to be certain that s/he hears all instruction/explanation correctly.</a:t>
            </a:r>
          </a:p>
          <a:p>
            <a:pPr lvl="0"/>
            <a:r>
              <a:rPr lang="en-US" sz="2000" dirty="0">
                <a:latin typeface="Times New Roman" panose="02020603050405020304" pitchFamily="18" charset="0"/>
                <a:cs typeface="Times New Roman" panose="02020603050405020304" pitchFamily="18" charset="0"/>
              </a:rPr>
              <a:t>Braille materials take an exceptionally long time to order and/or prepare. Textbook committee members should be aware of this and be certain that braille textbooks can be ordered in January for the following fall so that they can be transcribed in time. Extra time may be required for math and technical books, as braille mathematical notation requires a unique certification that many literary braille transcribers do not possess. Electronic textbooks have been very beneficial in this area. </a:t>
            </a:r>
          </a:p>
          <a:p>
            <a:endParaRPr lang="en-US" dirty="0"/>
          </a:p>
        </p:txBody>
      </p:sp>
    </p:spTree>
    <p:extLst>
      <p:ext uri="{BB962C8B-B14F-4D97-AF65-F5344CB8AC3E}">
        <p14:creationId xmlns:p14="http://schemas.microsoft.com/office/powerpoint/2010/main" val="2545120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65760"/>
            <a:ext cx="8596668" cy="1564640"/>
          </a:xfrm>
        </p:spPr>
        <p:txBody>
          <a:bodyPr>
            <a:noAutofit/>
          </a:bodyPr>
          <a:lstStyle/>
          <a:p>
            <a:pPr algn="ctr"/>
            <a:r>
              <a:rPr lang="en-US" sz="4800" dirty="0">
                <a:latin typeface="Times New Roman" panose="02020603050405020304" pitchFamily="18" charset="0"/>
                <a:cs typeface="Times New Roman" panose="02020603050405020304" pitchFamily="18" charset="0"/>
              </a:rPr>
              <a:t>Strategies for Students who are Blind (cont.)</a:t>
            </a:r>
          </a:p>
        </p:txBody>
      </p:sp>
      <p:sp>
        <p:nvSpPr>
          <p:cNvPr id="3" name="Content Placeholder 2"/>
          <p:cNvSpPr>
            <a:spLocks noGrp="1"/>
          </p:cNvSpPr>
          <p:nvPr>
            <p:ph idx="1"/>
          </p:nvPr>
        </p:nvSpPr>
        <p:spPr>
          <a:xfrm>
            <a:off x="677334" y="2160589"/>
            <a:ext cx="8596668" cy="4492760"/>
          </a:xfrm>
        </p:spPr>
        <p:txBody>
          <a:bodyPr>
            <a:noAutofit/>
          </a:bodyPr>
          <a:lstStyle/>
          <a:p>
            <a:r>
              <a:rPr lang="en-US" dirty="0">
                <a:latin typeface="Times New Roman" panose="02020603050405020304" pitchFamily="18" charset="0"/>
                <a:cs typeface="Times New Roman" panose="02020603050405020304" pitchFamily="18" charset="0"/>
              </a:rPr>
              <a:t>Classroom handouts, especially those with pictures or diagrams, also require a great deal of time to transcribe into braille, tactile formats and/or verbal descriptions. Classroom teachers are asked to provide materials to be transcribed </a:t>
            </a:r>
            <a:r>
              <a:rPr lang="en-US" b="1" dirty="0">
                <a:latin typeface="Times New Roman" panose="02020603050405020304" pitchFamily="18" charset="0"/>
                <a:cs typeface="Times New Roman" panose="02020603050405020304" pitchFamily="18" charset="0"/>
              </a:rPr>
              <a:t>at least two weeks</a:t>
            </a:r>
            <a:r>
              <a:rPr lang="en-US" dirty="0">
                <a:latin typeface="Times New Roman" panose="02020603050405020304" pitchFamily="18" charset="0"/>
                <a:cs typeface="Times New Roman" panose="02020603050405020304" pitchFamily="18" charset="0"/>
              </a:rPr>
              <a:t> ahead of time, preferably by email, as some text can be transcribed using computer translation software. The link to provide our braillist with assignments is attached below: </a:t>
            </a:r>
            <a:r>
              <a:rPr lang="en-US" b="1" dirty="0">
                <a:solidFill>
                  <a:srgbClr val="FF0000"/>
                </a:solidFill>
                <a:latin typeface="Times New Roman" panose="02020603050405020304" pitchFamily="18" charset="0"/>
                <a:cs typeface="Times New Roman" panose="02020603050405020304" pitchFamily="18" charset="0"/>
              </a:rPr>
              <a:t>THIS IS WHERE THE BRAILLIST WOULD ADD HER INFO!</a:t>
            </a:r>
            <a:endParaRPr lang="en-US" dirty="0">
              <a:solidFill>
                <a:srgbClr val="FF0000"/>
              </a:solidFill>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Expect the student with visual impairments to complete the same assignments as the rest of the class. Due to alternative media, assignments may take a student with visual impairments longer to complete. Due to time constraints it may occasionally be necessary to reduce the number of examples to be completed for classwork or homework (such as in math problems), as long as the student is able to demonstrate that s/he understands the concepts and/or skills exhibited within each example.</a:t>
            </a:r>
          </a:p>
        </p:txBody>
      </p:sp>
    </p:spTree>
    <p:extLst>
      <p:ext uri="{BB962C8B-B14F-4D97-AF65-F5344CB8AC3E}">
        <p14:creationId xmlns:p14="http://schemas.microsoft.com/office/powerpoint/2010/main" val="2505559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61257"/>
            <a:ext cx="8596668" cy="1669143"/>
          </a:xfrm>
        </p:spPr>
        <p:txBody>
          <a:bodyPr>
            <a:noAutofit/>
          </a:bodyPr>
          <a:lstStyle/>
          <a:p>
            <a:pPr algn="ctr"/>
            <a:r>
              <a:rPr lang="en-US" sz="5400" dirty="0">
                <a:latin typeface="Times New Roman" panose="02020603050405020304" pitchFamily="18" charset="0"/>
                <a:cs typeface="Times New Roman" panose="02020603050405020304" pitchFamily="18" charset="0"/>
              </a:rPr>
              <a:t>Strategies for Students </a:t>
            </a:r>
            <a:br>
              <a:rPr lang="en-US" sz="5400" dirty="0">
                <a:latin typeface="Times New Roman" panose="02020603050405020304" pitchFamily="18" charset="0"/>
                <a:cs typeface="Times New Roman" panose="02020603050405020304" pitchFamily="18" charset="0"/>
              </a:rPr>
            </a:br>
            <a:r>
              <a:rPr lang="en-US" sz="5400" dirty="0">
                <a:latin typeface="Times New Roman" panose="02020603050405020304" pitchFamily="18" charset="0"/>
                <a:cs typeface="Times New Roman" panose="02020603050405020304" pitchFamily="18" charset="0"/>
              </a:rPr>
              <a:t>who are Blind (cont.)</a:t>
            </a:r>
          </a:p>
        </p:txBody>
      </p:sp>
      <p:sp>
        <p:nvSpPr>
          <p:cNvPr id="3" name="Content Placeholder 2"/>
          <p:cNvSpPr>
            <a:spLocks noGrp="1"/>
          </p:cNvSpPr>
          <p:nvPr>
            <p:ph idx="1"/>
          </p:nvPr>
        </p:nvSpPr>
        <p:spPr>
          <a:xfrm>
            <a:off x="677334" y="2160590"/>
            <a:ext cx="8596668" cy="3221308"/>
          </a:xfrm>
        </p:spPr>
        <p:txBody>
          <a:bodyPr/>
          <a:lstStyle/>
          <a:p>
            <a:pPr lvl="0"/>
            <a:r>
              <a:rPr lang="en-US" dirty="0">
                <a:latin typeface="Times New Roman" panose="02020603050405020304" pitchFamily="18" charset="0"/>
                <a:cs typeface="Times New Roman" panose="02020603050405020304" pitchFamily="18" charset="0"/>
              </a:rPr>
              <a:t>Independence is of primary importance! Be patient. Observe the student, silently encouraging independent problem-solving skills. Wait until the student asks for help and provide minimal assistance only as needed to build self-confidence and independence.</a:t>
            </a:r>
          </a:p>
          <a:p>
            <a:pPr lvl="0"/>
            <a:r>
              <a:rPr lang="en-US" dirty="0">
                <a:latin typeface="Times New Roman" panose="02020603050405020304" pitchFamily="18" charset="0"/>
                <a:cs typeface="Times New Roman" panose="02020603050405020304" pitchFamily="18" charset="0"/>
              </a:rPr>
              <a:t>Avoid leaving doors and drawers ajar or chairs out from under tables and desks. Either keep furniture consistent or inform and/or involve the student in rearranging. For peers, please keep all backpacks under the desk keeping the aisles clear.</a:t>
            </a:r>
          </a:p>
          <a:p>
            <a:pPr lvl="0"/>
            <a:r>
              <a:rPr lang="en-US" dirty="0">
                <a:latin typeface="Times New Roman" panose="02020603050405020304" pitchFamily="18" charset="0"/>
                <a:cs typeface="Times New Roman" panose="02020603050405020304" pitchFamily="18" charset="0"/>
              </a:rPr>
              <a:t>Address all students by name so that the student with visual impairments can learn to associate names with voices of classmates. Address the student with visual impairments by name as well, so he or she knows when he or she is being spoken to.</a:t>
            </a:r>
          </a:p>
          <a:p>
            <a:endParaRPr lang="en-US" dirty="0"/>
          </a:p>
        </p:txBody>
      </p:sp>
    </p:spTree>
    <p:extLst>
      <p:ext uri="{BB962C8B-B14F-4D97-AF65-F5344CB8AC3E}">
        <p14:creationId xmlns:p14="http://schemas.microsoft.com/office/powerpoint/2010/main" val="11019457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35131"/>
            <a:ext cx="8596668" cy="1854925"/>
          </a:xfrm>
        </p:spPr>
        <p:txBody>
          <a:bodyPr>
            <a:normAutofit/>
          </a:bodyPr>
          <a:lstStyle/>
          <a:p>
            <a:pPr algn="ctr"/>
            <a:r>
              <a:rPr lang="en-US" sz="5400" dirty="0">
                <a:latin typeface="Times New Roman" panose="02020603050405020304" pitchFamily="18" charset="0"/>
                <a:cs typeface="Times New Roman" panose="02020603050405020304" pitchFamily="18" charset="0"/>
              </a:rPr>
              <a:t>Strategies for Students </a:t>
            </a:r>
            <a:br>
              <a:rPr lang="en-US" sz="5400" dirty="0">
                <a:latin typeface="Times New Roman" panose="02020603050405020304" pitchFamily="18" charset="0"/>
                <a:cs typeface="Times New Roman" panose="02020603050405020304" pitchFamily="18" charset="0"/>
              </a:rPr>
            </a:br>
            <a:r>
              <a:rPr lang="en-US" sz="5400" dirty="0">
                <a:latin typeface="Times New Roman" panose="02020603050405020304" pitchFamily="18" charset="0"/>
                <a:cs typeface="Times New Roman" panose="02020603050405020304" pitchFamily="18" charset="0"/>
              </a:rPr>
              <a:t>who are Blind (cont.)</a:t>
            </a:r>
          </a:p>
        </p:txBody>
      </p:sp>
      <p:sp>
        <p:nvSpPr>
          <p:cNvPr id="3" name="Content Placeholder 2"/>
          <p:cNvSpPr>
            <a:spLocks noGrp="1"/>
          </p:cNvSpPr>
          <p:nvPr>
            <p:ph idx="1"/>
          </p:nvPr>
        </p:nvSpPr>
        <p:spPr/>
        <p:txBody>
          <a:bodyPr>
            <a:noAutofit/>
          </a:bodyPr>
          <a:lstStyle/>
          <a:p>
            <a:pPr lvl="0"/>
            <a:r>
              <a:rPr lang="en-US" sz="2400" dirty="0">
                <a:latin typeface="Times New Roman" panose="02020603050405020304" pitchFamily="18" charset="0"/>
                <a:cs typeface="Times New Roman" panose="02020603050405020304" pitchFamily="18" charset="0"/>
              </a:rPr>
              <a:t>Encourage the student's use of proper posture, eye contact as much as possible and proper social etiquette. Discourage any inappropriate mannerisms to maximize the student's physical and emotional health, as well as the student's social, educational and career potential.</a:t>
            </a:r>
          </a:p>
          <a:p>
            <a:pPr lvl="0"/>
            <a:r>
              <a:rPr lang="en-US" sz="2400" dirty="0">
                <a:latin typeface="Times New Roman" panose="02020603050405020304" pitchFamily="18" charset="0"/>
                <a:cs typeface="Times New Roman" panose="02020603050405020304" pitchFamily="18" charset="0"/>
              </a:rPr>
              <a:t>Always treat the student with visual impairments equally as other students. This includes discipline and special privileges as well as involvement in extracurricular and leadership opportunities.</a:t>
            </a:r>
          </a:p>
          <a:p>
            <a:pPr marL="0" lv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91656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6374" y="174171"/>
            <a:ext cx="8596668" cy="1767839"/>
          </a:xfrm>
        </p:spPr>
        <p:txBody>
          <a:bodyPr>
            <a:noAutofit/>
          </a:bodyPr>
          <a:lstStyle/>
          <a:p>
            <a:pPr algn="ctr"/>
            <a:r>
              <a:rPr lang="en-US" sz="5400" dirty="0">
                <a:latin typeface="Times New Roman" panose="02020603050405020304" pitchFamily="18" charset="0"/>
                <a:cs typeface="Times New Roman" panose="02020603050405020304" pitchFamily="18" charset="0"/>
              </a:rPr>
              <a:t>Strategies for Students who are Blind (cont.)</a:t>
            </a:r>
          </a:p>
        </p:txBody>
      </p:sp>
      <p:sp>
        <p:nvSpPr>
          <p:cNvPr id="3" name="Content Placeholder 2"/>
          <p:cNvSpPr>
            <a:spLocks noGrp="1"/>
          </p:cNvSpPr>
          <p:nvPr>
            <p:ph idx="1"/>
          </p:nvPr>
        </p:nvSpPr>
        <p:spPr/>
        <p:txBody>
          <a:bodyPr/>
          <a:lstStyle/>
          <a:p>
            <a:pPr lvl="0"/>
            <a:r>
              <a:rPr lang="en-US" sz="2400" dirty="0">
                <a:latin typeface="Times New Roman" panose="02020603050405020304" pitchFamily="18" charset="0"/>
                <a:cs typeface="Times New Roman" panose="02020603050405020304" pitchFamily="18" charset="0"/>
              </a:rPr>
              <a:t>Please do not presume that just because the student cannot see and is using other learning mediums, that the student is incapable. Try to allow the student to use their strengths in the areas they need to learn.</a:t>
            </a:r>
          </a:p>
          <a:p>
            <a:pPr lvl="0"/>
            <a:r>
              <a:rPr lang="en-US" sz="2400" dirty="0">
                <a:latin typeface="Times New Roman" panose="02020603050405020304" pitchFamily="18" charset="0"/>
                <a:cs typeface="Times New Roman" panose="02020603050405020304" pitchFamily="18" charset="0"/>
              </a:rPr>
              <a:t>All students, including those with visual impairments, learn at individual rates.</a:t>
            </a:r>
          </a:p>
          <a:p>
            <a:pPr lvl="0"/>
            <a:r>
              <a:rPr lang="en-US" sz="2400" dirty="0">
                <a:latin typeface="Times New Roman" panose="02020603050405020304" pitchFamily="18" charset="0"/>
                <a:cs typeface="Times New Roman" panose="02020603050405020304" pitchFamily="18" charset="0"/>
              </a:rPr>
              <a:t>As much as possible, treat the student the same as any other student and your example will encourage classmates to do the same.</a:t>
            </a:r>
          </a:p>
          <a:p>
            <a:endParaRPr lang="en-US" dirty="0"/>
          </a:p>
        </p:txBody>
      </p:sp>
    </p:spTree>
    <p:extLst>
      <p:ext uri="{BB962C8B-B14F-4D97-AF65-F5344CB8AC3E}">
        <p14:creationId xmlns:p14="http://schemas.microsoft.com/office/powerpoint/2010/main" val="3482718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22217"/>
            <a:ext cx="8596668" cy="1645921"/>
          </a:xfrm>
        </p:spPr>
        <p:txBody>
          <a:bodyPr>
            <a:noAutofit/>
          </a:bodyPr>
          <a:lstStyle/>
          <a:p>
            <a:pPr algn="ctr"/>
            <a:r>
              <a:rPr lang="en-US" sz="5400" dirty="0">
                <a:latin typeface="Times New Roman" panose="02020603050405020304" pitchFamily="18" charset="0"/>
                <a:cs typeface="Times New Roman" panose="02020603050405020304" pitchFamily="18" charset="0"/>
              </a:rPr>
              <a:t>What do you use your </a:t>
            </a:r>
            <a:br>
              <a:rPr lang="en-US" sz="5400" dirty="0">
                <a:latin typeface="Times New Roman" panose="02020603050405020304" pitchFamily="18" charset="0"/>
                <a:cs typeface="Times New Roman" panose="02020603050405020304" pitchFamily="18" charset="0"/>
              </a:rPr>
            </a:br>
            <a:r>
              <a:rPr lang="en-US" sz="5400" dirty="0">
                <a:latin typeface="Times New Roman" panose="02020603050405020304" pitchFamily="18" charset="0"/>
                <a:cs typeface="Times New Roman" panose="02020603050405020304" pitchFamily="18" charset="0"/>
              </a:rPr>
              <a:t>vision for? </a:t>
            </a:r>
          </a:p>
        </p:txBody>
      </p:sp>
      <p:sp>
        <p:nvSpPr>
          <p:cNvPr id="3" name="Content Placeholder 2"/>
          <p:cNvSpPr>
            <a:spLocks noGrp="1"/>
          </p:cNvSpPr>
          <p:nvPr>
            <p:ph idx="1"/>
          </p:nvPr>
        </p:nvSpPr>
        <p:spPr>
          <a:xfrm>
            <a:off x="677334" y="2160589"/>
            <a:ext cx="8817648" cy="4157083"/>
          </a:xfrm>
        </p:spPr>
        <p:txBody>
          <a:bodyPr/>
          <a:lstStyle/>
          <a:p>
            <a:pPr algn="ctr"/>
            <a:r>
              <a:rPr lang="en-US" sz="3600" dirty="0">
                <a:latin typeface="Times New Roman" panose="02020603050405020304" pitchFamily="18" charset="0"/>
                <a:cs typeface="Times New Roman" panose="02020603050405020304" pitchFamily="18" charset="0"/>
              </a:rPr>
              <a:t>Driving</a:t>
            </a:r>
          </a:p>
          <a:p>
            <a:pPr algn="ctr"/>
            <a:r>
              <a:rPr lang="en-US" sz="3600" dirty="0">
                <a:latin typeface="Times New Roman" panose="02020603050405020304" pitchFamily="18" charset="0"/>
                <a:cs typeface="Times New Roman" panose="02020603050405020304" pitchFamily="18" charset="0"/>
              </a:rPr>
              <a:t>Writing</a:t>
            </a:r>
          </a:p>
          <a:p>
            <a:pPr algn="ctr"/>
            <a:r>
              <a:rPr lang="en-US" sz="3600" dirty="0">
                <a:latin typeface="Times New Roman" panose="02020603050405020304" pitchFamily="18" charset="0"/>
                <a:cs typeface="Times New Roman" panose="02020603050405020304" pitchFamily="18" charset="0"/>
              </a:rPr>
              <a:t>Playing sports</a:t>
            </a:r>
          </a:p>
          <a:p>
            <a:pPr algn="ctr"/>
            <a:r>
              <a:rPr lang="en-US" sz="3600" dirty="0">
                <a:latin typeface="Times New Roman" panose="02020603050405020304" pitchFamily="18" charset="0"/>
                <a:cs typeface="Times New Roman" panose="02020603050405020304" pitchFamily="18" charset="0"/>
              </a:rPr>
              <a:t>Eating</a:t>
            </a:r>
          </a:p>
          <a:p>
            <a:pPr marL="0" indent="0">
              <a:buNone/>
            </a:pPr>
            <a:endParaRPr lang="en-US" dirty="0"/>
          </a:p>
        </p:txBody>
      </p:sp>
    </p:spTree>
    <p:extLst>
      <p:ext uri="{BB962C8B-B14F-4D97-AF65-F5344CB8AC3E}">
        <p14:creationId xmlns:p14="http://schemas.microsoft.com/office/powerpoint/2010/main" val="2369155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6306" y="104502"/>
            <a:ext cx="8596668" cy="1367245"/>
          </a:xfrm>
        </p:spPr>
        <p:txBody>
          <a:bodyPr>
            <a:normAutofit/>
          </a:bodyPr>
          <a:lstStyle/>
          <a:p>
            <a:pPr algn="ctr"/>
            <a:r>
              <a:rPr lang="en-US" sz="6600" dirty="0">
                <a:latin typeface="Times New Roman" panose="02020603050405020304" pitchFamily="18" charset="0"/>
                <a:cs typeface="Times New Roman" panose="02020603050405020304" pitchFamily="18" charset="0"/>
              </a:rPr>
              <a:t>Orientation &amp; Mobility</a:t>
            </a:r>
          </a:p>
        </p:txBody>
      </p:sp>
      <p:sp>
        <p:nvSpPr>
          <p:cNvPr id="3" name="Rectangle 2"/>
          <p:cNvSpPr/>
          <p:nvPr/>
        </p:nvSpPr>
        <p:spPr>
          <a:xfrm>
            <a:off x="235132" y="1626283"/>
            <a:ext cx="11624007" cy="5109091"/>
          </a:xfrm>
          <a:prstGeom prst="rect">
            <a:avLst/>
          </a:prstGeom>
        </p:spPr>
        <p:txBody>
          <a:bodyPr wrap="square">
            <a:spAutoFit/>
          </a:bodyPr>
          <a:lstStyle/>
          <a:p>
            <a:r>
              <a:rPr lang="en-US" dirty="0">
                <a:latin typeface="Times New Roman" panose="02020603050405020304" pitchFamily="18" charset="0"/>
                <a:ea typeface="Times New Roman" panose="02020603050405020304" pitchFamily="18" charset="0"/>
                <a:cs typeface="Times New Roman" panose="02020603050405020304" pitchFamily="18" charset="0"/>
              </a:rPr>
              <a:t>Movement is important to everyone. Orientation asks the questions:</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“Where am I?” </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“Where am I going?” and </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“How do I get there?”</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dirty="0">
                <a:latin typeface="Times New Roman" panose="02020603050405020304" pitchFamily="18" charset="0"/>
                <a:ea typeface="Times New Roman" panose="02020603050405020304" pitchFamily="18" charset="0"/>
                <a:cs typeface="Times New Roman" panose="02020603050405020304" pitchFamily="18" charset="0"/>
              </a:rPr>
              <a:t>Mobility involves getting there safely and efficiently. Orientation and mobility (O&amp;M) begins with understanding where your body ends and the environment begins. It also includes knowing about relationships between different objects in the environment. O&amp;M is a related service and may be provided for all students with visual impairments from birth through age 21 years, regardless of additional disabilities.</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dirty="0">
                <a:latin typeface="Times New Roman" panose="02020603050405020304" pitchFamily="18" charset="0"/>
                <a:ea typeface="Times New Roman" panose="02020603050405020304" pitchFamily="18" charset="0"/>
                <a:cs typeface="Times New Roman" panose="02020603050405020304" pitchFamily="18" charset="0"/>
              </a:rPr>
              <a:t>Orientation and mobility is a lifelong learning process. It is important because:</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WP TypographicSymbols"/>
              <a:buChar char="!"/>
              <a:tabLst>
                <a:tab pos="228600" algn="l"/>
                <a:tab pos="1411605" algn="l"/>
                <a:tab pos="1600200" algn="l"/>
              </a:tabLst>
            </a:pPr>
            <a:r>
              <a:rPr lang="en-US" b="1" dirty="0">
                <a:latin typeface="Times New Roman" panose="02020603050405020304" pitchFamily="18" charset="0"/>
                <a:ea typeface="Times New Roman" panose="02020603050405020304" pitchFamily="18" charset="0"/>
                <a:cs typeface="Times New Roman" panose="02020603050405020304" pitchFamily="18" charset="0"/>
              </a:rPr>
              <a:t>Movement teaches the brain.</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a:latin typeface="Times New Roman" panose="02020603050405020304" pitchFamily="18" charset="0"/>
                <a:ea typeface="Times New Roman" panose="02020603050405020304" pitchFamily="18" charset="0"/>
                <a:cs typeface="Times New Roman" panose="02020603050405020304" pitchFamily="18" charset="0"/>
              </a:rPr>
              <a:t>O&amp;M teaches movement with a purpose. Purposeful movement may not occur naturally for children with a visual impairment. An early O&amp;M evaluation is critical.</a:t>
            </a:r>
          </a:p>
          <a:p>
            <a:pPr marL="228600" marR="0">
              <a:spcBef>
                <a:spcPts val="0"/>
              </a:spcBef>
              <a:spcAft>
                <a:spcPts val="0"/>
              </a:spcAft>
              <a:tabLst>
                <a:tab pos="2286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WP TypographicSymbols"/>
              <a:buChar char="!"/>
              <a:tabLst>
                <a:tab pos="228600" algn="l"/>
                <a:tab pos="1411605" algn="l"/>
                <a:tab pos="1600200" algn="l"/>
              </a:tabLst>
            </a:pPr>
            <a:r>
              <a:rPr lang="en-US" b="1" dirty="0">
                <a:latin typeface="Times New Roman" panose="02020603050405020304" pitchFamily="18" charset="0"/>
                <a:ea typeface="Times New Roman" panose="02020603050405020304" pitchFamily="18" charset="0"/>
                <a:cs typeface="Times New Roman" panose="02020603050405020304" pitchFamily="18" charset="0"/>
              </a:rPr>
              <a:t>Safety creates confidence and a sense of well-being.</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a:latin typeface="Times New Roman" panose="02020603050405020304" pitchFamily="18" charset="0"/>
                <a:ea typeface="Times New Roman" panose="02020603050405020304" pitchFamily="18" charset="0"/>
                <a:cs typeface="Times New Roman" panose="02020603050405020304" pitchFamily="18" charset="0"/>
              </a:rPr>
              <a:t>O&amp;M skills enable children to safely explore and interact with the world, including the home, school, and  community. When infants and children, including those with low vision or multiple disabilities, understand their environments, they feel safe. Early O&amp;M evaluation is critical.</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228600" marR="0">
              <a:spcBef>
                <a:spcPts val="0"/>
              </a:spcBef>
              <a:spcAft>
                <a:spcPts val="0"/>
              </a:spcAft>
              <a:tabLst>
                <a:tab pos="228600" algn="l"/>
              </a:tabLst>
            </a:pPr>
            <a:r>
              <a:rPr lang="en-US" dirty="0">
                <a:latin typeface="Arial" panose="020B0604020202020204" pitchFamily="34" charset="0"/>
                <a:ea typeface="Times New Roman" panose="02020603050405020304" pitchFamily="18" charset="0"/>
              </a:rPr>
              <a:t> </a:t>
            </a:r>
            <a:endParaRPr lang="en-US"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843267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584" y="0"/>
            <a:ext cx="9555237" cy="1320800"/>
          </a:xfrm>
        </p:spPr>
        <p:txBody>
          <a:bodyPr>
            <a:normAutofit/>
          </a:bodyPr>
          <a:lstStyle/>
          <a:p>
            <a:pPr algn="ctr"/>
            <a:r>
              <a:rPr lang="en-US" sz="6600" dirty="0">
                <a:latin typeface="Times New Roman" panose="02020603050405020304" pitchFamily="18" charset="0"/>
                <a:cs typeface="Times New Roman" panose="02020603050405020304" pitchFamily="18" charset="0"/>
              </a:rPr>
              <a:t>Orientation &amp; Mobility</a:t>
            </a:r>
          </a:p>
        </p:txBody>
      </p:sp>
      <p:sp>
        <p:nvSpPr>
          <p:cNvPr id="3" name="Rectangle 2"/>
          <p:cNvSpPr/>
          <p:nvPr/>
        </p:nvSpPr>
        <p:spPr>
          <a:xfrm>
            <a:off x="200296" y="1030656"/>
            <a:ext cx="11695612" cy="5570756"/>
          </a:xfrm>
          <a:prstGeom prst="rect">
            <a:avLst/>
          </a:prstGeom>
        </p:spPr>
        <p:txBody>
          <a:bodyPr wrap="square">
            <a:spAutoFit/>
          </a:bodyPr>
          <a:lstStyle/>
          <a:p>
            <a:pPr marR="0" lvl="0">
              <a:spcBef>
                <a:spcPts val="0"/>
              </a:spcBef>
              <a:spcAft>
                <a:spcPts val="0"/>
              </a:spcAft>
              <a:tabLst>
                <a:tab pos="228600" algn="l"/>
                <a:tab pos="1411605" algn="l"/>
                <a:tab pos="1600200" algn="l"/>
              </a:tabLst>
            </a:pPr>
            <a:r>
              <a:rPr lang="en-US" b="1" dirty="0">
                <a:latin typeface="Times New Roman" panose="02020603050405020304" pitchFamily="18" charset="0"/>
                <a:ea typeface="Times New Roman" panose="02020603050405020304" pitchFamily="18" charset="0"/>
                <a:cs typeface="Times New Roman" panose="02020603050405020304" pitchFamily="18" charset="0"/>
              </a:rPr>
              <a:t>Experience brings context to life.</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228600" marR="0">
              <a:spcBef>
                <a:spcPts val="0"/>
              </a:spcBef>
              <a:spcAft>
                <a:spcPts val="0"/>
              </a:spcAft>
              <a:tabLst>
                <a:tab pos="2286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O&amp;M instruction provides real experiences essential to all children. The skills learned reduce isolation by giving students a “common ground” for interacting with family, friends, and future employers. O&amp;M instruction brings the general curriculum to life.  Early and periodic O&amp;M evaluations are critical.</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228600" marR="0">
              <a:spcBef>
                <a:spcPts val="0"/>
              </a:spcBef>
              <a:spcAft>
                <a:spcPts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ea typeface="Times New Roman" panose="02020603050405020304" pitchFamily="18" charset="0"/>
                <a:cs typeface="Times New Roman" panose="02020603050405020304" pitchFamily="18" charset="0"/>
              </a:rPr>
              <a:t>O&amp;M evaluations include activities such as assessing a student while:</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Bef>
                <a:spcPts val="0"/>
              </a:spcBef>
              <a:spcAft>
                <a:spcPts val="600"/>
              </a:spcAft>
              <a:buFont typeface="Symbol" panose="05050102010706020507" pitchFamily="18" charset="2"/>
              <a:buChar char=""/>
              <a:tabLst>
                <a:tab pos="457200" algn="l"/>
                <a:tab pos="16002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He/she moves around a different campus to evaluate his/her abilities in unfamiliar environments.</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Bef>
                <a:spcPts val="0"/>
              </a:spcBef>
              <a:spcAft>
                <a:spcPts val="600"/>
              </a:spcAft>
              <a:buFont typeface="Symbol" panose="05050102010706020507" pitchFamily="18" charset="2"/>
              <a:buChar char=""/>
              <a:tabLst>
                <a:tab pos="457200" algn="l"/>
                <a:tab pos="16002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He/she uses his/her limited night vision in the neighborhood or community.</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Bef>
                <a:spcPts val="0"/>
              </a:spcBef>
              <a:spcAft>
                <a:spcPts val="600"/>
              </a:spcAft>
              <a:buFont typeface="Symbol" panose="05050102010706020507" pitchFamily="18" charset="2"/>
              <a:buChar char=""/>
              <a:tabLst>
                <a:tab pos="457200" algn="l"/>
                <a:tab pos="16002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He/she uses his/her wheelchair to travel to the cafeteria, restroom, or other spot on the campus or community.</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tabLst>
                <a:tab pos="457200" algn="l"/>
              </a:tabLst>
            </a:pPr>
            <a:r>
              <a:rPr lang="en-US" b="1" dirty="0">
                <a:latin typeface="Times New Roman" panose="02020603050405020304" pitchFamily="18" charset="0"/>
                <a:ea typeface="Times New Roman" panose="02020603050405020304" pitchFamily="18" charset="0"/>
                <a:cs typeface="Times New Roman" panose="02020603050405020304" pitchFamily="18" charset="0"/>
              </a:rPr>
              <a:t>O&amp;M instruction includes activities such as teaching: </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Bef>
                <a:spcPts val="0"/>
              </a:spcBef>
              <a:spcAft>
                <a:spcPts val="600"/>
              </a:spcAft>
              <a:buFont typeface="Symbol" panose="05050102010706020507" pitchFamily="18" charset="2"/>
              <a:buChar char=""/>
              <a:tabLst>
                <a:tab pos="457200" algn="l"/>
                <a:tab pos="51435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parents of an infant how to deal with their fear that their baby will hurt himself as he moves around the room.</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Bef>
                <a:spcPts val="0"/>
              </a:spcBef>
              <a:spcAft>
                <a:spcPts val="600"/>
              </a:spcAft>
              <a:buFont typeface="Symbol" panose="05050102010706020507" pitchFamily="18" charset="2"/>
              <a:buChar char=""/>
              <a:tabLst>
                <a:tab pos="457200" algn="l"/>
                <a:tab pos="16002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a young child how to move towards her mother’s voice.</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Bef>
                <a:spcPts val="0"/>
              </a:spcBef>
              <a:spcAft>
                <a:spcPts val="600"/>
              </a:spcAft>
              <a:buFont typeface="Symbol" panose="05050102010706020507" pitchFamily="18" charset="2"/>
              <a:buChar char=""/>
              <a:tabLst>
                <a:tab pos="457200" algn="l"/>
                <a:tab pos="16002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a young child with limited movement that those movements creates changes in his life.</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Bef>
                <a:spcPts val="0"/>
              </a:spcBef>
              <a:spcAft>
                <a:spcPts val="600"/>
              </a:spcAft>
              <a:buFont typeface="Symbol" panose="05050102010706020507" pitchFamily="18" charset="2"/>
              <a:buChar char=""/>
              <a:tabLst>
                <a:tab pos="457200" algn="l"/>
                <a:tab pos="16002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a student how to find her way in the community by using a telescope or monocular to read street signs.</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Bef>
                <a:spcPts val="0"/>
              </a:spcBef>
              <a:spcAft>
                <a:spcPts val="600"/>
              </a:spcAft>
              <a:buFont typeface="Symbol" panose="05050102010706020507" pitchFamily="18" charset="2"/>
              <a:buChar char=""/>
              <a:tabLst>
                <a:tab pos="457200" algn="l"/>
                <a:tab pos="16002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an adolescent how to use a cane and the bus system to independently meet his friends.</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Bef>
                <a:spcPts val="0"/>
              </a:spcBef>
              <a:spcAft>
                <a:spcPts val="600"/>
              </a:spcAft>
              <a:buFont typeface="Symbol" panose="05050102010706020507" pitchFamily="18" charset="2"/>
              <a:buChar char=""/>
              <a:tabLst>
                <a:tab pos="457200" algn="l"/>
                <a:tab pos="16002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a girl in a wheelchair how to find the bathroom independently.</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Bef>
                <a:spcPts val="0"/>
              </a:spcBef>
              <a:spcAft>
                <a:spcPts val="600"/>
              </a:spcAft>
              <a:buFont typeface="Symbol" panose="05050102010706020507" pitchFamily="18" charset="2"/>
              <a:buChar char=""/>
              <a:tabLst>
                <a:tab pos="457200" algn="l"/>
                <a:tab pos="16002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a student to travel independently to a future job in the community.</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05459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454331"/>
          </a:xfrm>
        </p:spPr>
        <p:txBody>
          <a:bodyPr>
            <a:normAutofit fontScale="90000"/>
          </a:bodyPr>
          <a:lstStyle/>
          <a:p>
            <a:pPr algn="ctr"/>
            <a:r>
              <a:rPr lang="en-US" sz="4800" dirty="0">
                <a:latin typeface="Times New Roman" panose="02020603050405020304" pitchFamily="18" charset="0"/>
                <a:cs typeface="Times New Roman" panose="02020603050405020304" pitchFamily="18" charset="0"/>
              </a:rPr>
              <a:t>Low Vision Accommodation Video</a:t>
            </a:r>
            <a:r>
              <a:rPr lang="en-US" dirty="0">
                <a:latin typeface="Times New Roman" panose="02020603050405020304" pitchFamily="18" charset="0"/>
                <a:cs typeface="Times New Roman" panose="02020603050405020304" pitchFamily="18" charset="0"/>
              </a:rPr>
              <a:t> </a:t>
            </a:r>
          </a:p>
        </p:txBody>
      </p:sp>
      <p:sp>
        <p:nvSpPr>
          <p:cNvPr id="3" name="Content Placeholder 2"/>
          <p:cNvSpPr>
            <a:spLocks noGrp="1"/>
          </p:cNvSpPr>
          <p:nvPr>
            <p:ph idx="1"/>
          </p:nvPr>
        </p:nvSpPr>
        <p:spPr>
          <a:xfrm>
            <a:off x="677334" y="2160590"/>
            <a:ext cx="8596668" cy="1697308"/>
          </a:xfrm>
        </p:spPr>
        <p:txBody>
          <a:bodyPr/>
          <a:lstStyle/>
          <a:p>
            <a:r>
              <a:rPr lang="en-US" sz="4400" u="sng" dirty="0">
                <a:latin typeface="Times New Roman" panose="02020603050405020304" pitchFamily="18" charset="0"/>
                <a:cs typeface="Times New Roman" panose="02020603050405020304" pitchFamily="18" charset="0"/>
                <a:hlinkClick r:id="rId2"/>
              </a:rPr>
              <a:t>https://www.youtube.com/watch?v=1Q1er25gqzE</a:t>
            </a:r>
            <a:endParaRPr lang="en-US" sz="4400" dirty="0">
              <a:latin typeface="Times New Roman" panose="02020603050405020304" pitchFamily="18" charset="0"/>
              <a:cs typeface="Times New Roman" panose="02020603050405020304" pitchFamily="18" charset="0"/>
            </a:endParaRP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1983899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a:latin typeface="Times New Roman" panose="02020603050405020304" pitchFamily="18" charset="0"/>
                <a:cs typeface="Times New Roman" panose="02020603050405020304" pitchFamily="18" charset="0"/>
              </a:rPr>
              <a:t>Blind Children’s Center Video</a:t>
            </a:r>
            <a:r>
              <a:rPr lang="en-US" dirty="0"/>
              <a:t> </a:t>
            </a:r>
          </a:p>
        </p:txBody>
      </p:sp>
      <p:sp>
        <p:nvSpPr>
          <p:cNvPr id="3" name="Content Placeholder 2"/>
          <p:cNvSpPr>
            <a:spLocks noGrp="1"/>
          </p:cNvSpPr>
          <p:nvPr>
            <p:ph idx="1"/>
          </p:nvPr>
        </p:nvSpPr>
        <p:spPr/>
        <p:txBody>
          <a:bodyPr/>
          <a:lstStyle/>
          <a:p>
            <a:pPr marL="0" indent="0" algn="ctr">
              <a:buNone/>
            </a:pPr>
            <a:r>
              <a:rPr lang="en-US" dirty="0"/>
              <a:t> </a:t>
            </a:r>
            <a:r>
              <a:rPr lang="en-US" sz="5400" u="sng" dirty="0">
                <a:latin typeface="Times New Roman" panose="02020603050405020304" pitchFamily="18" charset="0"/>
                <a:cs typeface="Times New Roman" panose="02020603050405020304" pitchFamily="18" charset="0"/>
                <a:hlinkClick r:id="rId2"/>
              </a:rPr>
              <a:t>https://www.youtube.com/watch?v=9RJMKEJf63g</a:t>
            </a:r>
            <a:endParaRPr lang="en-US" sz="5400" u="sng" dirty="0">
              <a:latin typeface="Times New Roman" panose="02020603050405020304" pitchFamily="18" charset="0"/>
              <a:cs typeface="Times New Roman" panose="02020603050405020304" pitchFamily="18" charset="0"/>
            </a:endParaRPr>
          </a:p>
          <a:p>
            <a:pPr marL="0" indent="0">
              <a:buNone/>
            </a:pPr>
            <a:endParaRPr lang="en-US" dirty="0"/>
          </a:p>
          <a:p>
            <a:endParaRPr lang="en-US" dirty="0"/>
          </a:p>
        </p:txBody>
      </p:sp>
    </p:spTree>
    <p:extLst>
      <p:ext uri="{BB962C8B-B14F-4D97-AF65-F5344CB8AC3E}">
        <p14:creationId xmlns:p14="http://schemas.microsoft.com/office/powerpoint/2010/main" val="2919960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489166"/>
          </a:xfrm>
        </p:spPr>
        <p:txBody>
          <a:bodyPr>
            <a:normAutofit fontScale="90000"/>
          </a:bodyPr>
          <a:lstStyle/>
          <a:p>
            <a:pPr algn="ctr"/>
            <a:r>
              <a:rPr lang="en-US" sz="5400" dirty="0">
                <a:latin typeface="Times New Roman" panose="02020603050405020304" pitchFamily="18" charset="0"/>
                <a:cs typeface="Times New Roman" panose="02020603050405020304" pitchFamily="18" charset="0"/>
              </a:rPr>
              <a:t>How much of your vision </a:t>
            </a:r>
            <a:br>
              <a:rPr lang="en-US" sz="5400" dirty="0">
                <a:latin typeface="Times New Roman" panose="02020603050405020304" pitchFamily="18" charset="0"/>
                <a:cs typeface="Times New Roman" panose="02020603050405020304" pitchFamily="18" charset="0"/>
              </a:rPr>
            </a:br>
            <a:r>
              <a:rPr lang="en-US" sz="5400" dirty="0">
                <a:latin typeface="Times New Roman" panose="02020603050405020304" pitchFamily="18" charset="0"/>
                <a:cs typeface="Times New Roman" panose="02020603050405020304" pitchFamily="18" charset="0"/>
              </a:rPr>
              <a:t>do you use?</a:t>
            </a:r>
            <a:r>
              <a:rPr lang="en-US" dirty="0">
                <a:latin typeface="Times New Roman" panose="02020603050405020304" pitchFamily="18" charset="0"/>
                <a:cs typeface="Times New Roman" panose="02020603050405020304" pitchFamily="18" charset="0"/>
              </a:rPr>
              <a:t> </a:t>
            </a:r>
          </a:p>
        </p:txBody>
      </p:sp>
      <p:sp>
        <p:nvSpPr>
          <p:cNvPr id="3" name="Content Placeholder 2"/>
          <p:cNvSpPr>
            <a:spLocks noGrp="1"/>
          </p:cNvSpPr>
          <p:nvPr>
            <p:ph idx="1"/>
          </p:nvPr>
        </p:nvSpPr>
        <p:spPr>
          <a:xfrm>
            <a:off x="677334" y="2517640"/>
            <a:ext cx="8596668" cy="2931815"/>
          </a:xfrm>
        </p:spPr>
        <p:txBody>
          <a:bodyPr>
            <a:normAutofit/>
          </a:bodyPr>
          <a:lstStyle/>
          <a:p>
            <a:pPr marL="0" indent="0" algn="ctr">
              <a:buNone/>
            </a:pPr>
            <a:r>
              <a:rPr lang="en-US" sz="3600" dirty="0">
                <a:latin typeface="Times New Roman" panose="02020603050405020304" pitchFamily="18" charset="0"/>
                <a:cs typeface="Times New Roman" panose="02020603050405020304" pitchFamily="18" charset="0"/>
              </a:rPr>
              <a:t>According to VisionAware, it is estimated that the sense of sight provides approximately 80% of all the information we receive about the world.</a:t>
            </a:r>
          </a:p>
          <a:p>
            <a:pPr marL="0" indent="0" algn="ctr">
              <a:buNone/>
            </a:pPr>
            <a:r>
              <a:rPr lang="en-US" sz="2400" dirty="0">
                <a:latin typeface="Times New Roman" panose="02020603050405020304" pitchFamily="18" charset="0"/>
                <a:cs typeface="Times New Roman" panose="02020603050405020304" pitchFamily="18" charset="0"/>
              </a:rPr>
              <a:t>(visionaware.org, 2021)</a:t>
            </a:r>
          </a:p>
        </p:txBody>
      </p:sp>
    </p:spTree>
    <p:extLst>
      <p:ext uri="{BB962C8B-B14F-4D97-AF65-F5344CB8AC3E}">
        <p14:creationId xmlns:p14="http://schemas.microsoft.com/office/powerpoint/2010/main" val="2749902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a:latin typeface="Times New Roman" panose="02020603050405020304" pitchFamily="18" charset="0"/>
                <a:cs typeface="Times New Roman" panose="02020603050405020304" pitchFamily="18" charset="0"/>
              </a:rPr>
              <a:t>How does your vision work?</a:t>
            </a:r>
            <a:r>
              <a:rPr lang="en-US" dirty="0"/>
              <a:t> </a:t>
            </a:r>
          </a:p>
        </p:txBody>
      </p:sp>
      <p:sp>
        <p:nvSpPr>
          <p:cNvPr id="3" name="Content Placeholder 2"/>
          <p:cNvSpPr>
            <a:spLocks noGrp="1"/>
          </p:cNvSpPr>
          <p:nvPr>
            <p:ph idx="1"/>
          </p:nvPr>
        </p:nvSpPr>
        <p:spPr>
          <a:xfrm>
            <a:off x="677334" y="2160590"/>
            <a:ext cx="8596668" cy="1109084"/>
          </a:xfrm>
        </p:spPr>
        <p:txBody>
          <a:bodyPr>
            <a:normAutofit/>
          </a:bodyPr>
          <a:lstStyle/>
          <a:p>
            <a:pPr marL="0" indent="0" algn="ctr">
              <a:buNone/>
            </a:pPr>
            <a:r>
              <a:rPr lang="en-US" sz="2800" u="sng" dirty="0">
                <a:latin typeface="Times New Roman" panose="02020603050405020304" pitchFamily="18" charset="0"/>
                <a:cs typeface="Times New Roman" panose="02020603050405020304" pitchFamily="18" charset="0"/>
                <a:hlinkClick r:id="rId2"/>
              </a:rPr>
              <a:t>https://www.youtube.com/watch?v=RE1MvRmWg7I</a:t>
            </a:r>
            <a:endParaRPr lang="en-US" sz="2800" dirty="0">
              <a:latin typeface="Times New Roman" panose="02020603050405020304" pitchFamily="18" charset="0"/>
              <a:cs typeface="Times New Roman" panose="02020603050405020304" pitchFamily="18" charset="0"/>
            </a:endParaRPr>
          </a:p>
        </p:txBody>
      </p:sp>
      <p:pic>
        <p:nvPicPr>
          <p:cNvPr id="6" name="Picture 5" descr="Closeup of Green Eyeball image - Free stock photo - Public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98615" y="3636033"/>
            <a:ext cx="3319058" cy="1986309"/>
          </a:xfrm>
          <a:prstGeom prst="rect">
            <a:avLst/>
          </a:prstGeom>
        </p:spPr>
      </p:pic>
    </p:spTree>
    <p:extLst>
      <p:ext uri="{BB962C8B-B14F-4D97-AF65-F5344CB8AC3E}">
        <p14:creationId xmlns:p14="http://schemas.microsoft.com/office/powerpoint/2010/main" val="2362647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a:latin typeface="Times New Roman" panose="02020603050405020304" pitchFamily="18" charset="0"/>
                <a:cs typeface="Times New Roman" panose="02020603050405020304" pitchFamily="18" charset="0"/>
              </a:rPr>
              <a:t>Visual Acuity and Visual Field</a:t>
            </a:r>
            <a:r>
              <a:rPr lang="en-US" dirty="0"/>
              <a:t> </a:t>
            </a:r>
          </a:p>
        </p:txBody>
      </p:sp>
      <p:sp>
        <p:nvSpPr>
          <p:cNvPr id="3" name="Content Placeholder 2"/>
          <p:cNvSpPr>
            <a:spLocks noGrp="1"/>
          </p:cNvSpPr>
          <p:nvPr>
            <p:ph idx="1"/>
          </p:nvPr>
        </p:nvSpPr>
        <p:spPr>
          <a:xfrm>
            <a:off x="677334" y="2160589"/>
            <a:ext cx="8596668" cy="3787365"/>
          </a:xfrm>
        </p:spPr>
        <p:txBody>
          <a:bodyPr>
            <a:normAutofit/>
          </a:bodyPr>
          <a:lstStyle/>
          <a:p>
            <a:r>
              <a:rPr lang="en-US" dirty="0">
                <a:latin typeface="Times New Roman" panose="02020603050405020304" pitchFamily="18" charset="0"/>
                <a:cs typeface="Times New Roman" panose="02020603050405020304" pitchFamily="18" charset="0"/>
              </a:rPr>
              <a:t>The process of Vision can be broken down into 3 parts. Visual acuity/visual field, visual motor abilities, and visual perception. </a:t>
            </a:r>
          </a:p>
          <a:p>
            <a:r>
              <a:rPr lang="en-US" dirty="0">
                <a:latin typeface="Times New Roman" panose="02020603050405020304" pitchFamily="18" charset="0"/>
                <a:cs typeface="Times New Roman" panose="02020603050405020304" pitchFamily="18" charset="0"/>
              </a:rPr>
              <a:t>Visual Acuity - This refers to clarity of sight. It is commonly measured using the Snellen chart and noted, for example, as 20/20, 20/50, 20/200 etc. Visual acuity becomes blurred in various refractive conditions, for example, myopia (nearsighted), hyperopia (far-sighted), astigmatism (mixed), and presbyopia (age related loss of focusing).</a:t>
            </a:r>
          </a:p>
          <a:p>
            <a:r>
              <a:rPr lang="en-US" dirty="0">
                <a:latin typeface="Times New Roman" panose="02020603050405020304" pitchFamily="18" charset="0"/>
                <a:cs typeface="Times New Roman" panose="02020603050405020304" pitchFamily="18" charset="0"/>
              </a:rPr>
              <a:t>Visual Field - This is the complete central and peripheral range of vision. Various neurologic conditions, such as a stroke, cause characteristic losses of the visual field, for example </a:t>
            </a:r>
            <a:r>
              <a:rPr lang="en-US" dirty="0" err="1">
                <a:latin typeface="Times New Roman" panose="02020603050405020304" pitchFamily="18" charset="0"/>
                <a:cs typeface="Times New Roman" panose="02020603050405020304" pitchFamily="18" charset="0"/>
              </a:rPr>
              <a:t>hemianopsia</a:t>
            </a:r>
            <a:r>
              <a:rPr lang="en-US" dirty="0">
                <a:latin typeface="Times New Roman" panose="02020603050405020304" pitchFamily="18" charset="0"/>
                <a:cs typeface="Times New Roman" panose="02020603050405020304" pitchFamily="18" charset="0"/>
              </a:rPr>
              <a:t>. The person may, or may not, concurrently demonstrate a visual neglect which is a perceptual loss of vision and visual motor integration to the side of the visual field loss.</a:t>
            </a:r>
          </a:p>
        </p:txBody>
      </p:sp>
    </p:spTree>
    <p:extLst>
      <p:ext uri="{BB962C8B-B14F-4D97-AF65-F5344CB8AC3E}">
        <p14:creationId xmlns:p14="http://schemas.microsoft.com/office/powerpoint/2010/main" val="1073089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dirty="0">
                <a:latin typeface="Times New Roman" panose="02020603050405020304" pitchFamily="18" charset="0"/>
                <a:cs typeface="Times New Roman" panose="02020603050405020304" pitchFamily="18" charset="0"/>
              </a:rPr>
              <a:t>Visual Motor Abilities</a:t>
            </a:r>
          </a:p>
        </p:txBody>
      </p:sp>
      <p:sp>
        <p:nvSpPr>
          <p:cNvPr id="3" name="Content Placeholder 2"/>
          <p:cNvSpPr>
            <a:spLocks noGrp="1"/>
          </p:cNvSpPr>
          <p:nvPr>
            <p:ph idx="1"/>
          </p:nvPr>
        </p:nvSpPr>
        <p:spPr>
          <a:xfrm>
            <a:off x="677334" y="2160589"/>
            <a:ext cx="8596668" cy="3778657"/>
          </a:xfrm>
        </p:spPr>
        <p:txBody>
          <a:bodyPr>
            <a:noAutofit/>
          </a:bodyPr>
          <a:lstStyle/>
          <a:p>
            <a:r>
              <a:rPr lang="en-US" sz="2000" dirty="0">
                <a:latin typeface="Times New Roman" panose="02020603050405020304" pitchFamily="18" charset="0"/>
                <a:cs typeface="Times New Roman" panose="02020603050405020304" pitchFamily="18" charset="0"/>
              </a:rPr>
              <a:t>Alignment - This refers to eye posture. If the eyes are straight and aligned the eye posture is termed </a:t>
            </a:r>
            <a:r>
              <a:rPr lang="en-US" sz="2000" dirty="0" err="1">
                <a:latin typeface="Times New Roman" panose="02020603050405020304" pitchFamily="18" charset="0"/>
                <a:cs typeface="Times New Roman" panose="02020603050405020304" pitchFamily="18" charset="0"/>
              </a:rPr>
              <a:t>phoric</a:t>
            </a:r>
            <a:r>
              <a:rPr lang="en-US" sz="2000" dirty="0">
                <a:latin typeface="Times New Roman" panose="02020603050405020304" pitchFamily="18" charset="0"/>
                <a:cs typeface="Times New Roman" panose="02020603050405020304" pitchFamily="18" charset="0"/>
              </a:rPr>
              <a:t>. If an eye turns in, out, up or down compared to the other eye then the eyes are not straight or aligned and the condition is termed “strabismus”. Exotropia is a form of strabismus where an eye turns out, </a:t>
            </a:r>
            <a:r>
              <a:rPr lang="en-US" sz="2000" dirty="0" err="1">
                <a:latin typeface="Times New Roman" panose="02020603050405020304" pitchFamily="18" charset="0"/>
                <a:cs typeface="Times New Roman" panose="02020603050405020304" pitchFamily="18" charset="0"/>
              </a:rPr>
              <a:t>esotropia</a:t>
            </a:r>
            <a:r>
              <a:rPr lang="en-US" sz="2000" dirty="0">
                <a:latin typeface="Times New Roman" panose="02020603050405020304" pitchFamily="18" charset="0"/>
                <a:cs typeface="Times New Roman" panose="02020603050405020304" pitchFamily="18" charset="0"/>
              </a:rPr>
              <a:t> is where an eye turns in, </a:t>
            </a:r>
            <a:r>
              <a:rPr lang="en-US" sz="2000" dirty="0" err="1">
                <a:latin typeface="Times New Roman" panose="02020603050405020304" pitchFamily="18" charset="0"/>
                <a:cs typeface="Times New Roman" panose="02020603050405020304" pitchFamily="18" charset="0"/>
              </a:rPr>
              <a:t>hypertropia</a:t>
            </a:r>
            <a:r>
              <a:rPr lang="en-US" sz="2000" dirty="0">
                <a:latin typeface="Times New Roman" panose="02020603050405020304" pitchFamily="18" charset="0"/>
                <a:cs typeface="Times New Roman" panose="02020603050405020304" pitchFamily="18" charset="0"/>
              </a:rPr>
              <a:t> is where an eye turns up, and </a:t>
            </a:r>
            <a:r>
              <a:rPr lang="en-US" sz="2000" dirty="0" err="1">
                <a:latin typeface="Times New Roman" panose="02020603050405020304" pitchFamily="18" charset="0"/>
                <a:cs typeface="Times New Roman" panose="02020603050405020304" pitchFamily="18" charset="0"/>
              </a:rPr>
              <a:t>hypotropia</a:t>
            </a:r>
            <a:r>
              <a:rPr lang="en-US" sz="2000" dirty="0">
                <a:latin typeface="Times New Roman" panose="02020603050405020304" pitchFamily="18" charset="0"/>
                <a:cs typeface="Times New Roman" panose="02020603050405020304" pitchFamily="18" charset="0"/>
              </a:rPr>
              <a:t> is where an eye turns down. These can also occur in combination, such as hyper-</a:t>
            </a:r>
            <a:r>
              <a:rPr lang="en-US" sz="2000" dirty="0" err="1">
                <a:latin typeface="Times New Roman" panose="02020603050405020304" pitchFamily="18" charset="0"/>
                <a:cs typeface="Times New Roman" panose="02020603050405020304" pitchFamily="18" charset="0"/>
              </a:rPr>
              <a:t>exotropia</a:t>
            </a:r>
            <a:r>
              <a:rPr lang="en-US" sz="2000" dirty="0">
                <a:latin typeface="Times New Roman" panose="02020603050405020304" pitchFamily="18" charset="0"/>
                <a:cs typeface="Times New Roman" panose="02020603050405020304" pitchFamily="18" charset="0"/>
              </a:rPr>
              <a:t>, or hypo-</a:t>
            </a:r>
            <a:r>
              <a:rPr lang="en-US" sz="2000" dirty="0" err="1">
                <a:latin typeface="Times New Roman" panose="02020603050405020304" pitchFamily="18" charset="0"/>
                <a:cs typeface="Times New Roman" panose="02020603050405020304" pitchFamily="18" charset="0"/>
              </a:rPr>
              <a:t>esotropia</a:t>
            </a:r>
            <a:r>
              <a:rPr lang="en-US" sz="2000" dirty="0">
                <a:latin typeface="Times New Roman" panose="02020603050405020304" pitchFamily="18" charset="0"/>
                <a:cs typeface="Times New Roman" panose="02020603050405020304" pitchFamily="18" charset="0"/>
              </a:rPr>
              <a:t>.</a:t>
            </a:r>
          </a:p>
          <a:p>
            <a:pPr lvl="0"/>
            <a:r>
              <a:rPr lang="en-US" sz="2000" dirty="0">
                <a:latin typeface="Times New Roman" panose="02020603050405020304" pitchFamily="18" charset="0"/>
                <a:cs typeface="Times New Roman" panose="02020603050405020304" pitchFamily="18" charset="0"/>
              </a:rPr>
              <a:t>Fixation - The ability to steadily and accurately gaze at an object. This is most dysfunctional in nystagmus, which is an uncontrollable shaking of the eyes.</a:t>
            </a:r>
          </a:p>
          <a:p>
            <a:pPr lvl="0"/>
            <a:r>
              <a:rPr lang="en-US" sz="2000" dirty="0">
                <a:latin typeface="Times New Roman" panose="02020603050405020304" pitchFamily="18" charset="0"/>
                <a:cs typeface="Times New Roman" panose="02020603050405020304" pitchFamily="18" charset="0"/>
              </a:rPr>
              <a:t>Tracking - The ability to smoothly and accurately track, or follow, a moving object.</a:t>
            </a:r>
          </a:p>
        </p:txBody>
      </p:sp>
    </p:spTree>
    <p:extLst>
      <p:ext uri="{BB962C8B-B14F-4D97-AF65-F5344CB8AC3E}">
        <p14:creationId xmlns:p14="http://schemas.microsoft.com/office/powerpoint/2010/main" val="2907632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dirty="0">
                <a:latin typeface="Times New Roman" panose="02020603050405020304" pitchFamily="18" charset="0"/>
                <a:cs typeface="Times New Roman" panose="02020603050405020304" pitchFamily="18" charset="0"/>
              </a:rPr>
              <a:t>Visual Motor Abilities (cont.)</a:t>
            </a:r>
          </a:p>
        </p:txBody>
      </p:sp>
      <p:sp>
        <p:nvSpPr>
          <p:cNvPr id="3" name="Content Placeholder 2"/>
          <p:cNvSpPr>
            <a:spLocks noGrp="1"/>
          </p:cNvSpPr>
          <p:nvPr>
            <p:ph idx="1"/>
          </p:nvPr>
        </p:nvSpPr>
        <p:spPr>
          <a:xfrm>
            <a:off x="677334" y="1725161"/>
            <a:ext cx="8596668" cy="4745308"/>
          </a:xfrm>
        </p:spPr>
        <p:txBody>
          <a:bodyPr>
            <a:noAutofit/>
          </a:bodyPr>
          <a:lstStyle/>
          <a:p>
            <a:pPr lvl="0"/>
            <a:r>
              <a:rPr lang="en-US" sz="2400" dirty="0">
                <a:latin typeface="Times New Roman" panose="02020603050405020304" pitchFamily="18" charset="0"/>
                <a:cs typeface="Times New Roman" panose="02020603050405020304" pitchFamily="18" charset="0"/>
              </a:rPr>
              <a:t>Saccades - The ability to quickly and accurately look, or scan, from one object to another.</a:t>
            </a:r>
          </a:p>
          <a:p>
            <a:pPr lvl="0"/>
            <a:r>
              <a:rPr lang="en-US" sz="2400" dirty="0">
                <a:latin typeface="Times New Roman" panose="02020603050405020304" pitchFamily="18" charset="0"/>
                <a:cs typeface="Times New Roman" panose="02020603050405020304" pitchFamily="18" charset="0"/>
              </a:rPr>
              <a:t>Accommodation - The ability to accurately focus on an object of regard, sustain focusing of the eyes, and to change focus when looking from different distances.</a:t>
            </a:r>
          </a:p>
          <a:p>
            <a:pPr lvl="0"/>
            <a:r>
              <a:rPr lang="en-US" sz="2400" dirty="0">
                <a:latin typeface="Times New Roman" panose="02020603050405020304" pitchFamily="18" charset="0"/>
                <a:cs typeface="Times New Roman" panose="02020603050405020304" pitchFamily="18" charset="0"/>
              </a:rPr>
              <a:t>Convergence - The ability to accurately aim the eyes at an object of regard and to track an object as it moves towards and away from the person.</a:t>
            </a:r>
          </a:p>
          <a:p>
            <a:pPr lvl="0"/>
            <a:r>
              <a:rPr lang="en-US" sz="2400" dirty="0">
                <a:latin typeface="Times New Roman" panose="02020603050405020304" pitchFamily="18" charset="0"/>
                <a:cs typeface="Times New Roman" panose="02020603050405020304" pitchFamily="18" charset="0"/>
              </a:rPr>
              <a:t>Binocularity - The integration of accommodation and convergence.</a:t>
            </a:r>
          </a:p>
          <a:p>
            <a:pPr lvl="0"/>
            <a:r>
              <a:rPr lang="en-US" sz="2400" dirty="0">
                <a:latin typeface="Times New Roman" panose="02020603050405020304" pitchFamily="18" charset="0"/>
                <a:cs typeface="Times New Roman" panose="02020603050405020304" pitchFamily="18" charset="0"/>
              </a:rPr>
              <a:t>Stereopsis - Depth perception.</a:t>
            </a:r>
          </a:p>
        </p:txBody>
      </p:sp>
    </p:spTree>
    <p:extLst>
      <p:ext uri="{BB962C8B-B14F-4D97-AF65-F5344CB8AC3E}">
        <p14:creationId xmlns:p14="http://schemas.microsoft.com/office/powerpoint/2010/main" val="2544196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6374" y="69669"/>
            <a:ext cx="8596668" cy="896982"/>
          </a:xfrm>
        </p:spPr>
        <p:txBody>
          <a:bodyPr>
            <a:normAutofit fontScale="90000"/>
          </a:bodyPr>
          <a:lstStyle/>
          <a:p>
            <a:pPr algn="ctr"/>
            <a:r>
              <a:rPr lang="en-US" sz="5400" dirty="0">
                <a:latin typeface="Times New Roman" panose="02020603050405020304" pitchFamily="18" charset="0"/>
                <a:cs typeface="Times New Roman" panose="02020603050405020304" pitchFamily="18" charset="0"/>
              </a:rPr>
              <a:t>Visual Perception</a:t>
            </a:r>
            <a:r>
              <a:rPr lang="en-US" dirty="0"/>
              <a:t> </a:t>
            </a:r>
          </a:p>
        </p:txBody>
      </p:sp>
      <p:sp>
        <p:nvSpPr>
          <p:cNvPr id="3" name="Content Placeholder 2"/>
          <p:cNvSpPr>
            <a:spLocks noGrp="1"/>
          </p:cNvSpPr>
          <p:nvPr>
            <p:ph idx="1"/>
          </p:nvPr>
        </p:nvSpPr>
        <p:spPr>
          <a:xfrm>
            <a:off x="738294" y="966651"/>
            <a:ext cx="8596668" cy="5564778"/>
          </a:xfrm>
        </p:spPr>
        <p:txBody>
          <a:bodyPr>
            <a:noAutofit/>
          </a:bodyPr>
          <a:lstStyle/>
          <a:p>
            <a:pPr lvl="0"/>
            <a:r>
              <a:rPr lang="en-US" sz="2400" dirty="0">
                <a:latin typeface="Times New Roman" panose="02020603050405020304" pitchFamily="18" charset="0"/>
                <a:cs typeface="Times New Roman" panose="02020603050405020304" pitchFamily="18" charset="0"/>
              </a:rPr>
              <a:t>Visual-Motor Integration - Eye-hand, eye-foot, and eye-body coordination.</a:t>
            </a:r>
          </a:p>
          <a:p>
            <a:pPr lvl="0"/>
            <a:r>
              <a:rPr lang="en-US" sz="2400" dirty="0">
                <a:latin typeface="Times New Roman" panose="02020603050405020304" pitchFamily="18" charset="0"/>
                <a:cs typeface="Times New Roman" panose="02020603050405020304" pitchFamily="18" charset="0"/>
              </a:rPr>
              <a:t>Visual-Auditory Integration - The ability to relate and associate what is seen and heard.</a:t>
            </a:r>
          </a:p>
          <a:p>
            <a:pPr lvl="0"/>
            <a:r>
              <a:rPr lang="en-US" sz="2400" dirty="0">
                <a:latin typeface="Times New Roman" panose="02020603050405020304" pitchFamily="18" charset="0"/>
                <a:cs typeface="Times New Roman" panose="02020603050405020304" pitchFamily="18" charset="0"/>
              </a:rPr>
              <a:t>Visual Memory - The ability to remember and recall information that is seen.</a:t>
            </a:r>
          </a:p>
          <a:p>
            <a:pPr lvl="0"/>
            <a:r>
              <a:rPr lang="en-US" sz="2400" dirty="0">
                <a:latin typeface="Times New Roman" panose="02020603050405020304" pitchFamily="18" charset="0"/>
                <a:cs typeface="Times New Roman" panose="02020603050405020304" pitchFamily="18" charset="0"/>
              </a:rPr>
              <a:t>Visual Closure - The ability "to fill in the gaps," or complete a visual picture based on seeing only some of the parts.</a:t>
            </a:r>
          </a:p>
          <a:p>
            <a:pPr lvl="0"/>
            <a:r>
              <a:rPr lang="en-US" sz="2400" dirty="0">
                <a:latin typeface="Times New Roman" panose="02020603050405020304" pitchFamily="18" charset="0"/>
                <a:cs typeface="Times New Roman" panose="02020603050405020304" pitchFamily="18" charset="0"/>
              </a:rPr>
              <a:t>Spatial Relationships - The ability to know "where I am" in relation to objects and space around me and to know where objects are in relation to one another.</a:t>
            </a:r>
          </a:p>
          <a:p>
            <a:r>
              <a:rPr lang="en-US" sz="2400" dirty="0">
                <a:latin typeface="Times New Roman" panose="02020603050405020304" pitchFamily="18" charset="0"/>
                <a:cs typeface="Times New Roman" panose="02020603050405020304" pitchFamily="18" charset="0"/>
              </a:rPr>
              <a:t>Figure-Ground Discrimination - The ability to discern form and object from background.</a:t>
            </a:r>
          </a:p>
        </p:txBody>
      </p:sp>
    </p:spTree>
    <p:extLst>
      <p:ext uri="{BB962C8B-B14F-4D97-AF65-F5344CB8AC3E}">
        <p14:creationId xmlns:p14="http://schemas.microsoft.com/office/powerpoint/2010/main" val="3167152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79566"/>
          </a:xfrm>
        </p:spPr>
        <p:txBody>
          <a:bodyPr>
            <a:normAutofit fontScale="90000"/>
          </a:bodyPr>
          <a:lstStyle/>
          <a:p>
            <a:pPr algn="ctr"/>
            <a:r>
              <a:rPr lang="en-US" sz="5400" dirty="0">
                <a:latin typeface="Times New Roman" panose="02020603050405020304" pitchFamily="18" charset="0"/>
                <a:cs typeface="Times New Roman" panose="02020603050405020304" pitchFamily="18" charset="0"/>
              </a:rPr>
              <a:t>Vision Simulation</a:t>
            </a:r>
            <a:r>
              <a:rPr lang="en-US" dirty="0"/>
              <a:t> </a:t>
            </a:r>
          </a:p>
        </p:txBody>
      </p:sp>
      <p:sp>
        <p:nvSpPr>
          <p:cNvPr id="3" name="Content Placeholder 2"/>
          <p:cNvSpPr>
            <a:spLocks noGrp="1"/>
          </p:cNvSpPr>
          <p:nvPr>
            <p:ph idx="1"/>
          </p:nvPr>
        </p:nvSpPr>
        <p:spPr>
          <a:xfrm>
            <a:off x="677334" y="2160590"/>
            <a:ext cx="8596668" cy="758101"/>
          </a:xfrm>
        </p:spPr>
        <p:txBody>
          <a:bodyPr/>
          <a:lstStyle/>
          <a:p>
            <a:pPr marL="0" indent="0" algn="ctr">
              <a:buNone/>
            </a:pPr>
            <a:r>
              <a:rPr lang="en-US" sz="2800" u="sng" dirty="0">
                <a:latin typeface="Times New Roman" panose="02020603050405020304" pitchFamily="18" charset="0"/>
                <a:cs typeface="Times New Roman" panose="02020603050405020304" pitchFamily="18" charset="0"/>
                <a:hlinkClick r:id="rId2"/>
              </a:rPr>
              <a:t>https://www.youtube.com/watch?v=KVQvqmze5SU</a:t>
            </a:r>
            <a:endParaRPr lang="en-US" sz="2800" u="sng" dirty="0">
              <a:latin typeface="Times New Roman" panose="02020603050405020304" pitchFamily="18" charset="0"/>
              <a:cs typeface="Times New Roman" panose="02020603050405020304" pitchFamily="18" charset="0"/>
            </a:endParaRPr>
          </a:p>
          <a:p>
            <a:pPr marL="0" indent="0" algn="ctr">
              <a:buNone/>
            </a:pPr>
            <a:endParaRPr lang="en-US" sz="5400" dirty="0">
              <a:latin typeface="Times New Roman" panose="02020603050405020304" pitchFamily="18" charset="0"/>
              <a:cs typeface="Times New Roman" panose="02020603050405020304" pitchFamily="18" charset="0"/>
            </a:endParaRPr>
          </a:p>
        </p:txBody>
      </p:sp>
      <p:pic>
        <p:nvPicPr>
          <p:cNvPr id="4" name="Picture 3" descr="Blurred vision. | Flickr - Photo Shari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50391" y="3190394"/>
            <a:ext cx="4940299" cy="3293533"/>
          </a:xfrm>
          <a:prstGeom prst="rect">
            <a:avLst/>
          </a:prstGeom>
        </p:spPr>
      </p:pic>
    </p:spTree>
    <p:extLst>
      <p:ext uri="{BB962C8B-B14F-4D97-AF65-F5344CB8AC3E}">
        <p14:creationId xmlns:p14="http://schemas.microsoft.com/office/powerpoint/2010/main" val="321129619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1203</TotalTime>
  <Words>2379</Words>
  <Application>Microsoft Macintosh PowerPoint</Application>
  <PresentationFormat>Widescreen</PresentationFormat>
  <Paragraphs>114</Paragraphs>
  <Slides>23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Arial</vt:lpstr>
      <vt:lpstr>Bahnschrift SemiLight</vt:lpstr>
      <vt:lpstr>Symbol</vt:lpstr>
      <vt:lpstr>Times New Roman</vt:lpstr>
      <vt:lpstr>Trebuchet MS</vt:lpstr>
      <vt:lpstr>Wingdings</vt:lpstr>
      <vt:lpstr>Wingdings 3</vt:lpstr>
      <vt:lpstr>WP TypographicSymbols</vt:lpstr>
      <vt:lpstr>Facet</vt:lpstr>
      <vt:lpstr> Teaching Students with Visual Impairments</vt:lpstr>
      <vt:lpstr>What do you use your  vision for? </vt:lpstr>
      <vt:lpstr>How much of your vision  do you use? </vt:lpstr>
      <vt:lpstr>How does your vision work? </vt:lpstr>
      <vt:lpstr>Visual Acuity and Visual Field </vt:lpstr>
      <vt:lpstr>Visual Motor Abilities</vt:lpstr>
      <vt:lpstr>Visual Motor Abilities (cont.)</vt:lpstr>
      <vt:lpstr>Visual Perception </vt:lpstr>
      <vt:lpstr>Vision Simulation </vt:lpstr>
      <vt:lpstr>Our Youngest Consumers: 3 and under</vt:lpstr>
      <vt:lpstr>Strategies for Low Vision Students</vt:lpstr>
      <vt:lpstr>Strategies for Low Vision Students (cont.)</vt:lpstr>
      <vt:lpstr>Strategies for Low Vision Students (cont.)</vt:lpstr>
      <vt:lpstr>Strategies for Students who are Blind</vt:lpstr>
      <vt:lpstr>Strategies for Students who  are Blind (cont.)</vt:lpstr>
      <vt:lpstr>Strategies for Students who are Blind (cont.)</vt:lpstr>
      <vt:lpstr>Strategies for Students  who are Blind (cont.)</vt:lpstr>
      <vt:lpstr>Strategies for Students  who are Blind (cont.)</vt:lpstr>
      <vt:lpstr>Strategies for Students who are Blind (cont.)</vt:lpstr>
      <vt:lpstr>Orientation &amp; Mobility</vt:lpstr>
      <vt:lpstr>Orientation &amp; Mobility</vt:lpstr>
      <vt:lpstr>Low Vision Accommodation Video </vt:lpstr>
      <vt:lpstr>Blind Children’s Center Video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Visual Impairments</dc:title>
  <dc:creator>Todd W</dc:creator>
  <cp:lastModifiedBy>Charlotte Cushman</cp:lastModifiedBy>
  <cp:revision>31</cp:revision>
  <dcterms:created xsi:type="dcterms:W3CDTF">2016-02-14T20:58:52Z</dcterms:created>
  <dcterms:modified xsi:type="dcterms:W3CDTF">2021-10-28T11:35:14Z</dcterms:modified>
</cp:coreProperties>
</file>