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C14B7-41C9-45A5-B407-D8AA76C0AA26}" type="datetimeFigureOut">
              <a:rPr lang="en-US"/>
              <a:pPr>
                <a:defRPr/>
              </a:pPr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6FA13-7EE8-4EA2-BBE4-16413A56B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12330"/>
      </p:ext>
    </p:extLst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F001A-B52E-4D33-BCA2-C5E6DE933AD8}" type="datetimeFigureOut">
              <a:rPr lang="en-US"/>
              <a:pPr>
                <a:defRPr/>
              </a:pPr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22843-6619-4A32-8B6D-9EDABD102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2090"/>
      </p:ext>
    </p:extLst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A8935-44A6-42E6-AC6D-081737327366}" type="datetimeFigureOut">
              <a:rPr lang="en-US"/>
              <a:pPr>
                <a:defRPr/>
              </a:pPr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2E141-CC22-4EE4-8A10-876D7FC4C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08174"/>
      </p:ext>
    </p:extLst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3838A-B831-4C74-8471-BB02165F99FE}" type="datetimeFigureOut">
              <a:rPr lang="en-US"/>
              <a:pPr>
                <a:defRPr/>
              </a:pPr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0E8E8-3024-48E5-BEDB-5C0EE5786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07147"/>
      </p:ext>
    </p:extLst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A993B-0D73-466E-B00C-B851A8041000}" type="datetimeFigureOut">
              <a:rPr lang="en-US"/>
              <a:pPr>
                <a:defRPr/>
              </a:pPr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9633C-E61A-4C39-A46F-22504FEFD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81287"/>
      </p:ext>
    </p:extLst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06306-CC30-41BA-ACCD-DCF69186E220}" type="datetimeFigureOut">
              <a:rPr lang="en-US"/>
              <a:pPr>
                <a:defRPr/>
              </a:pPr>
              <a:t>4/25/2016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E2E17-6651-43D0-B1DB-3CB799B42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18998"/>
      </p:ext>
    </p:extLst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5C260-C1E5-4A3E-A8B9-600E7E8EB98A}" type="datetimeFigureOut">
              <a:rPr lang="en-US"/>
              <a:pPr>
                <a:defRPr/>
              </a:pPr>
              <a:t>4/25/2016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B4C14-2FA9-4716-BE46-1855FA4F8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20223"/>
      </p:ext>
    </p:extLst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9B81E-D500-4EF1-B6A1-6A89407C5173}" type="datetimeFigureOut">
              <a:rPr lang="en-US"/>
              <a:pPr>
                <a:defRPr/>
              </a:pPr>
              <a:t>4/25/2016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3678F-235C-4AC1-9DC2-91AD00F67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86682"/>
      </p:ext>
    </p:extLst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2F043-24A6-4E15-96BB-2D76831ED8D0}" type="datetimeFigureOut">
              <a:rPr lang="en-US"/>
              <a:pPr>
                <a:defRPr/>
              </a:pPr>
              <a:t>4/25/2016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C7217-7224-4786-ACB3-B7892975F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72212"/>
      </p:ext>
    </p:extLst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C3B36-F3A3-4722-A623-83233DF5A58B}" type="datetimeFigureOut">
              <a:rPr lang="en-US"/>
              <a:pPr>
                <a:defRPr/>
              </a:pPr>
              <a:t>4/25/2016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D6E30-DC55-4F33-A047-E50485D4C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22924"/>
      </p:ext>
    </p:extLst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83038-D6CC-445D-9D7D-389FEDFB8FC9}" type="datetimeFigureOut">
              <a:rPr lang="en-US"/>
              <a:pPr>
                <a:defRPr/>
              </a:pPr>
              <a:t>4/25/2016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9C676-4C73-4279-BD73-A69A3E75F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63738"/>
      </p:ext>
    </p:extLst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2AF3D9-21E2-424F-97C3-C6E2ED219802}" type="datetimeFigureOut">
              <a:rPr lang="en-US"/>
              <a:pPr>
                <a:defRPr/>
              </a:pPr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03AF0A-B944-4A1F-A26A-C0B0AB0BE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  <p:sndAc>
      <p:stSnd>
        <p:snd r:embed="rId13" name="chimes.wav"/>
      </p:stSnd>
    </p:sndAc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90488" y="620713"/>
            <a:ext cx="11990387" cy="847725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 Black" panose="020B0A04020102020204" pitchFamily="34" charset="0"/>
              </a:rPr>
              <a:t>We’re Going on a Bear Hunt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90488" y="5640388"/>
            <a:ext cx="11990387" cy="1060450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latin typeface="Arial Black" panose="020B0A04020102020204" pitchFamily="34" charset="0"/>
              </a:rPr>
              <a:t>Michael Rosen           Helen Oxenbury</a:t>
            </a:r>
          </a:p>
        </p:txBody>
      </p:sp>
      <p:pic>
        <p:nvPicPr>
          <p:cNvPr id="205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1584325"/>
            <a:ext cx="4279900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75" y="166688"/>
            <a:ext cx="11834813" cy="6478587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8000" dirty="0">
                <a:latin typeface="Arial Black" panose="020B0A04020102020204" pitchFamily="34" charset="0"/>
              </a:rPr>
              <a:t>We’re going on a bear hunt.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8000" dirty="0">
                <a:latin typeface="Arial Black" panose="020B0A04020102020204" pitchFamily="34" charset="0"/>
              </a:rPr>
              <a:t>We’re going to catch a big one.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8000" dirty="0">
                <a:latin typeface="Arial Black" panose="020B0A04020102020204" pitchFamily="34" charset="0"/>
              </a:rPr>
              <a:t>What a beautiful day!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8000" dirty="0">
                <a:latin typeface="Arial Black" panose="020B0A04020102020204" pitchFamily="34" charset="0"/>
              </a:rPr>
              <a:t>We’re not scared.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30175" y="0"/>
            <a:ext cx="8008938" cy="591978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4800" smtClean="0">
                <a:latin typeface="Arial Black" panose="020B0A04020102020204" pitchFamily="34" charset="0"/>
              </a:rPr>
              <a:t>Oh-oh! A snowstorm!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4800" smtClean="0">
                <a:latin typeface="Arial Black" panose="020B0A04020102020204" pitchFamily="34" charset="0"/>
              </a:rPr>
              <a:t>A swirling, whirling snowstorm.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4800" smtClean="0">
                <a:latin typeface="Arial Black" panose="020B0A04020102020204" pitchFamily="34" charset="0"/>
              </a:rPr>
              <a:t>We can’t go over it.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4800" smtClean="0">
                <a:latin typeface="Arial Black" panose="020B0A04020102020204" pitchFamily="34" charset="0"/>
              </a:rPr>
              <a:t>We can't go under it.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4800" smtClean="0">
              <a:latin typeface="Arial Black" panose="020B0A040201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4800" smtClean="0">
                <a:latin typeface="Arial Black" panose="020B0A04020102020204" pitchFamily="34" charset="0"/>
              </a:rPr>
              <a:t>Oh, no!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4800" smtClean="0">
                <a:latin typeface="Arial Black" panose="020B0A04020102020204" pitchFamily="34" charset="0"/>
              </a:rPr>
              <a:t>We’ve got to go through it!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5400" smtClean="0"/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6535738" y="4095750"/>
            <a:ext cx="55895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>
                <a:latin typeface="Arial Black" panose="020B0A04020102020204" pitchFamily="34" charset="0"/>
              </a:rPr>
              <a:t>Hoooo Woooo!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>
                <a:latin typeface="Arial Black" panose="020B0A04020102020204" pitchFamily="34" charset="0"/>
              </a:rPr>
              <a:t>Hoooo Woooo!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>
                <a:latin typeface="Arial Black" panose="020B0A04020102020204" pitchFamily="34" charset="0"/>
              </a:rPr>
              <a:t>Hoooo Woooo!</a:t>
            </a:r>
          </a:p>
        </p:txBody>
      </p:sp>
      <p:pic>
        <p:nvPicPr>
          <p:cNvPr id="1229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28613"/>
            <a:ext cx="2855913" cy="28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no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75" y="254000"/>
            <a:ext cx="11847513" cy="6469063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8000" dirty="0">
                <a:latin typeface="Arial Black" panose="020B0A04020102020204" pitchFamily="34" charset="0"/>
              </a:rPr>
              <a:t>We’re going on a bear hunt.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8000" dirty="0">
                <a:latin typeface="Arial Black" panose="020B0A04020102020204" pitchFamily="34" charset="0"/>
              </a:rPr>
              <a:t>We’re going to catch a big one.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8000" dirty="0">
                <a:latin typeface="Arial Black" panose="020B0A04020102020204" pitchFamily="34" charset="0"/>
              </a:rPr>
              <a:t>What a beautiful day!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8000" dirty="0">
                <a:latin typeface="Arial Black" panose="020B0A04020102020204" pitchFamily="34" charset="0"/>
              </a:rPr>
              <a:t>We’re not scared.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103188" y="90488"/>
            <a:ext cx="7096125" cy="60864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4800" smtClean="0">
                <a:latin typeface="Arial Black" panose="020B0A04020102020204" pitchFamily="34" charset="0"/>
              </a:rPr>
              <a:t>Oh-no! A cave!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4800" smtClean="0">
                <a:latin typeface="Arial Black" panose="020B0A04020102020204" pitchFamily="34" charset="0"/>
              </a:rPr>
              <a:t>A narrow, gloomy cave.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4800" smtClean="0">
                <a:latin typeface="Arial Black" panose="020B0A04020102020204" pitchFamily="34" charset="0"/>
              </a:rPr>
              <a:t>We can’t go over it.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4800" smtClean="0">
                <a:latin typeface="Arial Black" panose="020B0A04020102020204" pitchFamily="34" charset="0"/>
              </a:rPr>
              <a:t>We can’t go under it.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4800" smtClean="0">
              <a:latin typeface="Arial Black" panose="020B0A040201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4800" smtClean="0">
                <a:latin typeface="Arial Black" panose="020B0A04020102020204" pitchFamily="34" charset="0"/>
              </a:rPr>
              <a:t>Oh, no!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4800" smtClean="0">
                <a:latin typeface="Arial Black" panose="020B0A04020102020204" pitchFamily="34" charset="0"/>
              </a:rPr>
              <a:t>We’ve got to go through it!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7435850" y="438150"/>
            <a:ext cx="4799013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>
                <a:latin typeface="Arial Black" panose="020B0A04020102020204" pitchFamily="34" charset="0"/>
              </a:rPr>
              <a:t>Tiptoe!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>
                <a:latin typeface="Arial Black" panose="020B0A04020102020204" pitchFamily="34" charset="0"/>
              </a:rPr>
              <a:t>	Tiptoe!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>
                <a:latin typeface="Arial Black" panose="020B0A04020102020204" pitchFamily="34" charset="0"/>
              </a:rPr>
              <a:t>		Tiptoe!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>
                <a:latin typeface="Arial Black" panose="020B0A04020102020204" pitchFamily="34" charset="0"/>
              </a:rPr>
              <a:t>WHAT’S THAT?</a:t>
            </a:r>
          </a:p>
        </p:txBody>
      </p:sp>
      <p:pic>
        <p:nvPicPr>
          <p:cNvPr id="1434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3630613"/>
            <a:ext cx="394335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06286">
            <a:off x="127001" y="4205287"/>
            <a:ext cx="22860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50875" y="7938"/>
            <a:ext cx="10515600" cy="4351337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6600" smtClean="0">
                <a:latin typeface="Arial Black" panose="020B0A04020102020204" pitchFamily="34" charset="0"/>
              </a:rPr>
              <a:t>One shiny wet nose!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6600" smtClean="0">
                <a:latin typeface="Arial Black" panose="020B0A04020102020204" pitchFamily="34" charset="0"/>
              </a:rPr>
              <a:t>Two big furry ears!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6600" smtClean="0">
                <a:latin typeface="Arial Black" panose="020B0A04020102020204" pitchFamily="34" charset="0"/>
              </a:rPr>
              <a:t>Two big goggly eyes!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6600" smtClean="0">
                <a:latin typeface="Arial Black" panose="020B0A04020102020204" pitchFamily="34" charset="0"/>
              </a:rPr>
              <a:t>IT’S  A BEAR!!!!</a:t>
            </a:r>
          </a:p>
        </p:txBody>
      </p:sp>
      <p:pic>
        <p:nvPicPr>
          <p:cNvPr id="1536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7310">
            <a:off x="8027988" y="3884613"/>
            <a:ext cx="331787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06286">
            <a:off x="2412207" y="4383881"/>
            <a:ext cx="2284412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e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1775"/>
            <a:ext cx="12192000" cy="6065838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400" dirty="0" smtClean="0">
                <a:latin typeface="Arial Black" panose="020B0A04020102020204" pitchFamily="34" charset="0"/>
              </a:rPr>
              <a:t>Quick! Back through the cave!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400" dirty="0" smtClean="0">
                <a:latin typeface="Arial Black" panose="020B0A04020102020204" pitchFamily="34" charset="0"/>
              </a:rPr>
              <a:t>Tiptoe! Tiptoe! Tiptoe!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4400" dirty="0" smtClean="0">
              <a:latin typeface="Arial Black" panose="020B0A04020102020204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400" dirty="0" smtClean="0">
                <a:latin typeface="Arial Black" panose="020B0A04020102020204" pitchFamily="34" charset="0"/>
              </a:rPr>
              <a:t>Back through the snowstorm!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400" dirty="0" err="1" smtClean="0">
                <a:latin typeface="Arial Black" panose="020B0A04020102020204" pitchFamily="34" charset="0"/>
              </a:rPr>
              <a:t>Hoooo</a:t>
            </a:r>
            <a:r>
              <a:rPr lang="en-US" sz="4400" dirty="0" smtClean="0">
                <a:latin typeface="Arial Black" panose="020B0A04020102020204" pitchFamily="34" charset="0"/>
              </a:rPr>
              <a:t> </a:t>
            </a:r>
            <a:r>
              <a:rPr lang="en-US" sz="4400" dirty="0" err="1" smtClean="0">
                <a:latin typeface="Arial Black" panose="020B0A04020102020204" pitchFamily="34" charset="0"/>
              </a:rPr>
              <a:t>woooo</a:t>
            </a:r>
            <a:r>
              <a:rPr lang="en-US" sz="4400" dirty="0" smtClean="0">
                <a:latin typeface="Arial Black" panose="020B0A04020102020204" pitchFamily="34" charset="0"/>
              </a:rPr>
              <a:t>! </a:t>
            </a:r>
            <a:r>
              <a:rPr lang="en-US" sz="4400" dirty="0" err="1" smtClean="0">
                <a:latin typeface="Arial Black" panose="020B0A04020102020204" pitchFamily="34" charset="0"/>
              </a:rPr>
              <a:t>Hoooo</a:t>
            </a:r>
            <a:r>
              <a:rPr lang="en-US" sz="4400" dirty="0" smtClean="0">
                <a:latin typeface="Arial Black" panose="020B0A04020102020204" pitchFamily="34" charset="0"/>
              </a:rPr>
              <a:t> </a:t>
            </a:r>
            <a:r>
              <a:rPr lang="en-US" sz="4400" dirty="0" err="1" smtClean="0">
                <a:latin typeface="Arial Black" panose="020B0A04020102020204" pitchFamily="34" charset="0"/>
              </a:rPr>
              <a:t>woooo</a:t>
            </a:r>
            <a:r>
              <a:rPr lang="en-US" sz="4400" dirty="0" smtClean="0">
                <a:latin typeface="Arial Black" panose="020B0A04020102020204" pitchFamily="34" charset="0"/>
              </a:rPr>
              <a:t>!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4400" dirty="0" smtClean="0">
              <a:latin typeface="Arial Black" panose="020B0A04020102020204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400" dirty="0" smtClean="0">
                <a:latin typeface="Arial Black" panose="020B0A04020102020204" pitchFamily="34" charset="0"/>
              </a:rPr>
              <a:t>Back through the forest!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400" dirty="0" smtClean="0">
                <a:latin typeface="Arial Black" panose="020B0A04020102020204" pitchFamily="34" charset="0"/>
              </a:rPr>
              <a:t>Stumble trip! Stumble trip!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8" y="166688"/>
            <a:ext cx="11939587" cy="6556375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800" dirty="0" smtClean="0">
                <a:latin typeface="Arial Black" panose="020B0A04020102020204" pitchFamily="34" charset="0"/>
              </a:rPr>
              <a:t>Back through the mud!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800" dirty="0" smtClean="0">
                <a:latin typeface="Arial Black" panose="020B0A04020102020204" pitchFamily="34" charset="0"/>
              </a:rPr>
              <a:t>Squelch </a:t>
            </a:r>
            <a:r>
              <a:rPr lang="en-US" sz="4800" dirty="0" err="1" smtClean="0">
                <a:latin typeface="Arial Black" panose="020B0A04020102020204" pitchFamily="34" charset="0"/>
              </a:rPr>
              <a:t>squerch</a:t>
            </a:r>
            <a:r>
              <a:rPr lang="en-US" sz="4800" dirty="0" smtClean="0">
                <a:latin typeface="Arial Black" panose="020B0A04020102020204" pitchFamily="34" charset="0"/>
              </a:rPr>
              <a:t>! </a:t>
            </a:r>
            <a:r>
              <a:rPr lang="en-US" sz="4800" dirty="0">
                <a:latin typeface="Arial Black" panose="020B0A04020102020204" pitchFamily="34" charset="0"/>
              </a:rPr>
              <a:t>Squelch </a:t>
            </a:r>
            <a:r>
              <a:rPr lang="en-US" sz="4800" dirty="0" err="1">
                <a:latin typeface="Arial Black" panose="020B0A04020102020204" pitchFamily="34" charset="0"/>
              </a:rPr>
              <a:t>squerch</a:t>
            </a:r>
            <a:r>
              <a:rPr lang="en-US" sz="4800" dirty="0">
                <a:latin typeface="Arial Black" panose="020B0A04020102020204" pitchFamily="34" charset="0"/>
              </a:rPr>
              <a:t>! </a:t>
            </a:r>
            <a:endParaRPr lang="en-US" sz="4800" dirty="0" smtClean="0">
              <a:latin typeface="Arial Black" panose="020B0A04020102020204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4800" dirty="0">
              <a:latin typeface="Arial Black" panose="020B0A04020102020204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800" dirty="0" smtClean="0">
                <a:latin typeface="Arial Black" panose="020B0A04020102020204" pitchFamily="34" charset="0"/>
              </a:rPr>
              <a:t>Back through the river!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800" dirty="0" smtClean="0">
                <a:latin typeface="Arial Black" panose="020B0A04020102020204" pitchFamily="34" charset="0"/>
              </a:rPr>
              <a:t>Splash </a:t>
            </a:r>
            <a:r>
              <a:rPr lang="en-US" sz="4800" dirty="0" err="1" smtClean="0">
                <a:latin typeface="Arial Black" panose="020B0A04020102020204" pitchFamily="34" charset="0"/>
              </a:rPr>
              <a:t>splosh</a:t>
            </a:r>
            <a:r>
              <a:rPr lang="en-US" sz="4800" dirty="0" smtClean="0">
                <a:latin typeface="Arial Black" panose="020B0A04020102020204" pitchFamily="34" charset="0"/>
              </a:rPr>
              <a:t>! Splash </a:t>
            </a:r>
            <a:r>
              <a:rPr lang="en-US" sz="4800" dirty="0" err="1" smtClean="0">
                <a:latin typeface="Arial Black" panose="020B0A04020102020204" pitchFamily="34" charset="0"/>
              </a:rPr>
              <a:t>splosh</a:t>
            </a:r>
            <a:r>
              <a:rPr lang="en-US" sz="4800" dirty="0" smtClean="0">
                <a:latin typeface="Arial Black" panose="020B0A04020102020204" pitchFamily="34" charset="0"/>
              </a:rPr>
              <a:t>! Splash </a:t>
            </a:r>
            <a:r>
              <a:rPr lang="en-US" sz="4800" dirty="0" err="1" smtClean="0">
                <a:latin typeface="Arial Black" panose="020B0A04020102020204" pitchFamily="34" charset="0"/>
              </a:rPr>
              <a:t>splosh</a:t>
            </a:r>
            <a:r>
              <a:rPr lang="en-US" sz="4800" dirty="0" smtClean="0">
                <a:latin typeface="Arial Black" panose="020B0A04020102020204" pitchFamily="34" charset="0"/>
              </a:rPr>
              <a:t>!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4800" dirty="0">
              <a:latin typeface="Arial Black" panose="020B0A04020102020204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800" dirty="0" smtClean="0">
                <a:latin typeface="Arial Black" panose="020B0A04020102020204" pitchFamily="34" charset="0"/>
              </a:rPr>
              <a:t>Back through the grass!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800" dirty="0" smtClean="0">
                <a:latin typeface="Arial Black" panose="020B0A04020102020204" pitchFamily="34" charset="0"/>
              </a:rPr>
              <a:t> Swishy </a:t>
            </a:r>
            <a:r>
              <a:rPr lang="en-US" sz="4800" dirty="0" err="1" smtClean="0">
                <a:latin typeface="Arial Black" panose="020B0A04020102020204" pitchFamily="34" charset="0"/>
              </a:rPr>
              <a:t>swashy</a:t>
            </a:r>
            <a:r>
              <a:rPr lang="en-US" sz="4800" dirty="0" smtClean="0">
                <a:latin typeface="Arial Black" panose="020B0A04020102020204" pitchFamily="34" charset="0"/>
              </a:rPr>
              <a:t>! Swishy </a:t>
            </a:r>
            <a:r>
              <a:rPr lang="en-US" sz="4800" dirty="0" err="1" smtClean="0">
                <a:latin typeface="Arial Black" panose="020B0A04020102020204" pitchFamily="34" charset="0"/>
              </a:rPr>
              <a:t>swashy</a:t>
            </a:r>
            <a:r>
              <a:rPr lang="en-US" sz="4800" dirty="0" smtClean="0">
                <a:latin typeface="Arial Black" panose="020B0A04020102020204" pitchFamily="34" charset="0"/>
              </a:rPr>
              <a:t>!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latin typeface="Arial Black" panose="020B0A040201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77838" y="128588"/>
            <a:ext cx="7030545" cy="537051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4800" dirty="0" smtClean="0">
                <a:latin typeface="Arial Black" panose="020B0A04020102020204" pitchFamily="34" charset="0"/>
              </a:rPr>
              <a:t>Get to our front door.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4800" dirty="0" smtClean="0">
                <a:latin typeface="Arial Black" panose="020B0A04020102020204" pitchFamily="34" charset="0"/>
              </a:rPr>
              <a:t>Open the door.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4800" dirty="0" smtClean="0">
                <a:latin typeface="Arial Black" panose="020B0A04020102020204" pitchFamily="34" charset="0"/>
              </a:rPr>
              <a:t>Up the stairs.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4800" dirty="0" smtClean="0">
              <a:latin typeface="Arial Black" panose="020B0A040201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4800" dirty="0" smtClean="0">
                <a:latin typeface="Arial Black" panose="020B0A04020102020204" pitchFamily="34" charset="0"/>
              </a:rPr>
              <a:t>Oh, no!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4800" dirty="0" smtClean="0">
                <a:latin typeface="Arial Black" panose="020B0A04020102020204" pitchFamily="34" charset="0"/>
              </a:rPr>
              <a:t>We forgot to shut the door.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4800" dirty="0" smtClean="0">
                <a:latin typeface="Arial Black" panose="020B0A04020102020204" pitchFamily="34" charset="0"/>
              </a:rPr>
              <a:t>Back downstairs.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4800" dirty="0" smtClean="0">
              <a:latin typeface="Arial Black" panose="020B0A04020102020204" pitchFamily="34" charset="0"/>
            </a:endParaRPr>
          </a:p>
        </p:txBody>
      </p:sp>
      <p:pic>
        <p:nvPicPr>
          <p:cNvPr id="1843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75" y="1035050"/>
            <a:ext cx="4297363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55575" y="138113"/>
            <a:ext cx="5859463" cy="65532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5400" smtClean="0">
                <a:latin typeface="Arial Black" panose="020B0A04020102020204" pitchFamily="34" charset="0"/>
              </a:rPr>
              <a:t>Shut the door.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5400" smtClean="0">
                <a:latin typeface="Arial Black" panose="020B0A04020102020204" pitchFamily="34" charset="0"/>
              </a:rPr>
              <a:t>Back upstairs.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5400" smtClean="0">
                <a:latin typeface="Arial Black" panose="020B0A04020102020204" pitchFamily="34" charset="0"/>
              </a:rPr>
              <a:t>Into the bedroom.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5400" smtClean="0">
              <a:latin typeface="Arial Black" panose="020B0A040201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5400" smtClean="0">
                <a:latin typeface="Arial Black" panose="020B0A04020102020204" pitchFamily="34" charset="0"/>
              </a:rPr>
              <a:t>Into bed.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5400" smtClean="0">
                <a:latin typeface="Arial Black" panose="020B0A04020102020204" pitchFamily="34" charset="0"/>
              </a:rPr>
              <a:t>Under the covers.</a:t>
            </a:r>
          </a:p>
        </p:txBody>
      </p:sp>
      <p:pic>
        <p:nvPicPr>
          <p:cNvPr id="1945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63" y="1778000"/>
            <a:ext cx="5756275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863600" y="1258888"/>
            <a:ext cx="10515600" cy="4351337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8000" smtClean="0">
                <a:latin typeface="Arial Black" panose="020B0A04020102020204" pitchFamily="34" charset="0"/>
              </a:rPr>
              <a:t>We’re not going on a bear hunt again.</a:t>
            </a:r>
          </a:p>
        </p:txBody>
      </p:sp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219075" y="219075"/>
            <a:ext cx="11972925" cy="595788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6600" smtClean="0">
                <a:latin typeface="Arial Black" panose="020B0A04020102020204" pitchFamily="34" charset="0"/>
              </a:rPr>
              <a:t>We’re going on a bear hunt.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6600" smtClean="0">
                <a:latin typeface="Arial Black" panose="020B0A04020102020204" pitchFamily="34" charset="0"/>
              </a:rPr>
              <a:t>We’re going to catch a big one.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6600" smtClean="0">
                <a:latin typeface="Arial Black" panose="020B0A04020102020204" pitchFamily="34" charset="0"/>
              </a:rPr>
              <a:t>What a beautiful day!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6600" smtClean="0">
                <a:latin typeface="Arial Black" panose="020B0A04020102020204" pitchFamily="34" charset="0"/>
              </a:rPr>
              <a:t>We’re not scared. </a:t>
            </a:r>
          </a:p>
        </p:txBody>
      </p:sp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555625" y="255588"/>
            <a:ext cx="5883275" cy="59213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4000" dirty="0" smtClean="0">
                <a:latin typeface="Arial Black" panose="020B0A04020102020204" pitchFamily="34" charset="0"/>
              </a:rPr>
              <a:t>Oh-oh! Grass!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4000" dirty="0" smtClean="0">
                <a:latin typeface="Arial Black" panose="020B0A04020102020204" pitchFamily="34" charset="0"/>
              </a:rPr>
              <a:t>Long, wavy grass.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4000" dirty="0" smtClean="0">
                <a:latin typeface="Arial Black" panose="020B0A04020102020204" pitchFamily="34" charset="0"/>
              </a:rPr>
              <a:t>We can’t go over it.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4000" dirty="0" smtClean="0">
                <a:latin typeface="Arial Black" panose="020B0A04020102020204" pitchFamily="34" charset="0"/>
              </a:rPr>
              <a:t>We can’t go under it.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4000" dirty="0" smtClean="0">
              <a:latin typeface="Arial Black" panose="020B0A040201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4000" dirty="0" smtClean="0">
                <a:latin typeface="Arial Black" panose="020B0A04020102020204" pitchFamily="34" charset="0"/>
              </a:rPr>
              <a:t>Oh, no!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4000" dirty="0" smtClean="0">
                <a:latin typeface="Arial Black" panose="020B0A04020102020204" pitchFamily="34" charset="0"/>
              </a:rPr>
              <a:t>We’ve got to go through it!</a:t>
            </a: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6132513" y="4052888"/>
            <a:ext cx="5468937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>
                <a:latin typeface="Arial Black" panose="020B0A04020102020204" pitchFamily="34" charset="0"/>
              </a:rPr>
              <a:t>Swishy swashy!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>
                <a:latin typeface="Arial Black" panose="020B0A04020102020204" pitchFamily="34" charset="0"/>
              </a:rPr>
              <a:t>Swishy swashy!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>
                <a:latin typeface="Arial Black" panose="020B0A04020102020204" pitchFamily="34" charset="0"/>
              </a:rPr>
              <a:t>Swishy swashy!</a:t>
            </a:r>
          </a:p>
        </p:txBody>
      </p:sp>
      <p:pic>
        <p:nvPicPr>
          <p:cNvPr id="4100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904" y="-130778"/>
            <a:ext cx="4854575" cy="40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s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141288" y="0"/>
            <a:ext cx="12050712" cy="68580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7200" smtClean="0">
                <a:latin typeface="Arial Black" panose="020B0A04020102020204" pitchFamily="34" charset="0"/>
              </a:rPr>
              <a:t>We’re going on a bear hunt.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7200" smtClean="0">
                <a:latin typeface="Arial Black" panose="020B0A04020102020204" pitchFamily="34" charset="0"/>
              </a:rPr>
              <a:t>We’re going to catch a big one.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7200" smtClean="0">
                <a:latin typeface="Arial Black" panose="020B0A04020102020204" pitchFamily="34" charset="0"/>
              </a:rPr>
              <a:t>What a beautiful day!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7200" smtClean="0">
                <a:latin typeface="Arial Black" panose="020B0A04020102020204" pitchFamily="34" charset="0"/>
              </a:rPr>
              <a:t>We’re not scared.</a:t>
            </a:r>
          </a:p>
        </p:txBody>
      </p:sp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276225" y="203200"/>
            <a:ext cx="5983288" cy="62484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4000" dirty="0" smtClean="0">
                <a:latin typeface="Arial Black" panose="020B0A04020102020204" pitchFamily="34" charset="0"/>
              </a:rPr>
              <a:t>Oh-oh! A river!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4000" dirty="0" smtClean="0">
                <a:latin typeface="Arial Black" panose="020B0A04020102020204" pitchFamily="34" charset="0"/>
              </a:rPr>
              <a:t>A deep, cold river.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4000" dirty="0" smtClean="0">
                <a:latin typeface="Arial Black" panose="020B0A04020102020204" pitchFamily="34" charset="0"/>
              </a:rPr>
              <a:t>We can’t go over it.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4000" dirty="0" smtClean="0">
                <a:latin typeface="Arial Black" panose="020B0A04020102020204" pitchFamily="34" charset="0"/>
              </a:rPr>
              <a:t>We can’t go under it.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4000" dirty="0" smtClean="0">
              <a:latin typeface="Arial Black" panose="020B0A040201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4000" dirty="0" smtClean="0">
                <a:latin typeface="Arial Black" panose="020B0A04020102020204" pitchFamily="34" charset="0"/>
              </a:rPr>
              <a:t>Oh, no!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4000" dirty="0" smtClean="0">
                <a:latin typeface="Arial Black" panose="020B0A04020102020204" pitchFamily="34" charset="0"/>
              </a:rPr>
              <a:t>We’ve got to go through it. </a:t>
            </a: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6259513" y="3824288"/>
            <a:ext cx="5791200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>
                <a:latin typeface="Arial Black" panose="020B0A04020102020204" pitchFamily="34" charset="0"/>
              </a:rPr>
              <a:t>Splash splosh!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>
                <a:latin typeface="Arial Black" panose="020B0A04020102020204" pitchFamily="34" charset="0"/>
              </a:rPr>
              <a:t>Splash Splosh!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>
                <a:latin typeface="Arial Black" panose="020B0A04020102020204" pitchFamily="34" charset="0"/>
              </a:rPr>
              <a:t>Splash Splosh!</a:t>
            </a:r>
          </a:p>
        </p:txBody>
      </p:sp>
      <p:pic>
        <p:nvPicPr>
          <p:cNvPr id="6148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22275"/>
            <a:ext cx="4713288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iver runn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5" y="100013"/>
            <a:ext cx="12080875" cy="66675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7200" dirty="0">
                <a:latin typeface="Arial Black" panose="020B0A04020102020204" pitchFamily="34" charset="0"/>
              </a:rPr>
              <a:t>We’re going on a bear hunt.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7200" dirty="0">
                <a:latin typeface="Arial Black" panose="020B0A04020102020204" pitchFamily="34" charset="0"/>
              </a:rPr>
              <a:t>We’re going to catch a big one.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7200" dirty="0">
                <a:latin typeface="Arial Black" panose="020B0A04020102020204" pitchFamily="34" charset="0"/>
              </a:rPr>
              <a:t>What a beautiful day!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7200" dirty="0">
                <a:latin typeface="Arial Black" panose="020B0A04020102020204" pitchFamily="34" charset="0"/>
              </a:rPr>
              <a:t>We’re not scared.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72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153988" y="115888"/>
            <a:ext cx="7096125" cy="60483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4400" dirty="0" smtClean="0">
                <a:latin typeface="Arial Black" panose="020B0A04020102020204" pitchFamily="34" charset="0"/>
              </a:rPr>
              <a:t>Oh-oh! Mud!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4400" dirty="0" smtClean="0">
                <a:latin typeface="Arial Black" panose="020B0A04020102020204" pitchFamily="34" charset="0"/>
              </a:rPr>
              <a:t>Thick, oozy mud!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4400" dirty="0" smtClean="0">
                <a:latin typeface="Arial Black" panose="020B0A04020102020204" pitchFamily="34" charset="0"/>
              </a:rPr>
              <a:t>We can’t go over it.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4400" dirty="0" smtClean="0">
                <a:latin typeface="Arial Black" panose="020B0A04020102020204" pitchFamily="34" charset="0"/>
              </a:rPr>
              <a:t>We can’t go under it.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4400" dirty="0" smtClean="0">
              <a:latin typeface="Arial Black" panose="020B0A040201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4400" dirty="0" smtClean="0">
                <a:latin typeface="Arial Black" panose="020B0A04020102020204" pitchFamily="34" charset="0"/>
              </a:rPr>
              <a:t>Oh, no!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4400" dirty="0" smtClean="0">
                <a:latin typeface="Arial Black" panose="020B0A04020102020204" pitchFamily="34" charset="0"/>
              </a:rPr>
              <a:t>We’ve got to go through it!</a:t>
            </a: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7065963" y="4408488"/>
            <a:ext cx="468788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Arial Black" panose="020B0A04020102020204" pitchFamily="34" charset="0"/>
              </a:rPr>
              <a:t>Squelch squerch!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Arial Black" panose="020B0A04020102020204" pitchFamily="34" charset="0"/>
              </a:rPr>
              <a:t>Squelch squerch!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Arial Black" panose="020B0A04020102020204" pitchFamily="34" charset="0"/>
              </a:rPr>
              <a:t>Squelch squerch!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196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38" y="347663"/>
            <a:ext cx="3463925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m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888"/>
            <a:ext cx="12068175" cy="6022975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8000" dirty="0">
                <a:latin typeface="Arial Black" panose="020B0A04020102020204" pitchFamily="34" charset="0"/>
              </a:rPr>
              <a:t>We’re going on a bear hunt.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8000" dirty="0">
                <a:latin typeface="Arial Black" panose="020B0A04020102020204" pitchFamily="34" charset="0"/>
              </a:rPr>
              <a:t>We’re going to catch a big one.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8000" dirty="0">
                <a:latin typeface="Arial Black" panose="020B0A04020102020204" pitchFamily="34" charset="0"/>
              </a:rPr>
              <a:t>What a beautiful day!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8000" dirty="0">
                <a:latin typeface="Arial Black" panose="020B0A04020102020204" pitchFamily="34" charset="0"/>
              </a:rPr>
              <a:t>We’re not scared.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103188" y="180975"/>
            <a:ext cx="8642350" cy="58928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5400" dirty="0" smtClean="0">
                <a:latin typeface="Arial Black" panose="020B0A04020102020204" pitchFamily="34" charset="0"/>
              </a:rPr>
              <a:t>Oh-oh! A forest!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5400" dirty="0" smtClean="0">
                <a:latin typeface="Arial Black" panose="020B0A04020102020204" pitchFamily="34" charset="0"/>
              </a:rPr>
              <a:t>A big, dark forest.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5400" dirty="0" smtClean="0">
                <a:latin typeface="Arial Black" panose="020B0A04020102020204" pitchFamily="34" charset="0"/>
              </a:rPr>
              <a:t>We can’t go over it.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5400" dirty="0" smtClean="0">
                <a:latin typeface="Arial Black" panose="020B0A04020102020204" pitchFamily="34" charset="0"/>
              </a:rPr>
              <a:t>We can’t go under it.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5400" dirty="0" smtClean="0">
              <a:latin typeface="Arial Black" panose="020B0A040201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5400" dirty="0" smtClean="0">
                <a:latin typeface="Arial Black" panose="020B0A04020102020204" pitchFamily="34" charset="0"/>
              </a:rPr>
              <a:t>Oh, no!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5400" dirty="0" smtClean="0">
                <a:latin typeface="Arial Black" panose="020B0A04020102020204" pitchFamily="34" charset="0"/>
              </a:rPr>
              <a:t>We’ve got to go through it!</a:t>
            </a: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6615113" y="3949700"/>
            <a:ext cx="5576887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>
                <a:latin typeface="Arial Black" panose="020B0A04020102020204" pitchFamily="34" charset="0"/>
              </a:rPr>
              <a:t>Stumble trip!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>
                <a:latin typeface="Arial Black" panose="020B0A04020102020204" pitchFamily="34" charset="0"/>
              </a:rPr>
              <a:t>Stumble trip!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>
                <a:latin typeface="Arial Black" panose="020B0A04020102020204" pitchFamily="34" charset="0"/>
              </a:rPr>
              <a:t>Stumble trip!</a:t>
            </a:r>
          </a:p>
        </p:txBody>
      </p:sp>
      <p:pic>
        <p:nvPicPr>
          <p:cNvPr id="10244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354013"/>
            <a:ext cx="3465513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wood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9036</TotalTime>
  <Words>547</Words>
  <Application>Microsoft Office PowerPoint</Application>
  <PresentationFormat>Widescreen</PresentationFormat>
  <Paragraphs>121</Paragraphs>
  <Slides>19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Office Theme</vt:lpstr>
      <vt:lpstr>We’re Going on a Bear Hunt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We’re Going on a Bear Hunt</dc:title>
  <dc:creator>Ashley Hardin</dc:creator>
  <cp:lastModifiedBy>Hardin, Ashley</cp:lastModifiedBy>
  <cp:revision>25</cp:revision>
  <dcterms:created xsi:type="dcterms:W3CDTF">2016-03-01T02:00:44Z</dcterms:created>
  <dcterms:modified xsi:type="dcterms:W3CDTF">2016-04-25T15:58:44Z</dcterms:modified>
</cp:coreProperties>
</file>