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701" r:id="rId1"/>
  </p:sldMasterIdLst>
  <p:notesMasterIdLst>
    <p:notesMasterId r:id="rId19"/>
  </p:notesMasterIdLst>
  <p:handoutMasterIdLst>
    <p:handoutMasterId r:id="rId20"/>
  </p:handoutMasterIdLst>
  <p:sldIdLst>
    <p:sldId id="256" r:id="rId2"/>
    <p:sldId id="273" r:id="rId3"/>
    <p:sldId id="257"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2"/>
  </p:normalViewPr>
  <p:slideViewPr>
    <p:cSldViewPr>
      <p:cViewPr varScale="1">
        <p:scale>
          <a:sx n="134" d="100"/>
          <a:sy n="134" d="100"/>
        </p:scale>
        <p:origin x="1544"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65C1F8F8-DAEB-C252-4A31-C9796FD998B0}"/>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80899" name="Rectangle 3">
            <a:extLst>
              <a:ext uri="{FF2B5EF4-FFF2-40B4-BE49-F238E27FC236}">
                <a16:creationId xmlns:a16="http://schemas.microsoft.com/office/drawing/2014/main" id="{68F2AC38-F306-45AD-7512-91AA03F1F5AD}"/>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80900" name="Rectangle 4">
            <a:extLst>
              <a:ext uri="{FF2B5EF4-FFF2-40B4-BE49-F238E27FC236}">
                <a16:creationId xmlns:a16="http://schemas.microsoft.com/office/drawing/2014/main" id="{1DDDA555-710E-5C8C-C750-BDA197F0CF2F}"/>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80901" name="Rectangle 5">
            <a:extLst>
              <a:ext uri="{FF2B5EF4-FFF2-40B4-BE49-F238E27FC236}">
                <a16:creationId xmlns:a16="http://schemas.microsoft.com/office/drawing/2014/main" id="{30B5FE3E-CC2E-5408-9DEA-C38C13049C83}"/>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811019C2-798C-654F-9EAE-9570E58E930C}"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2832FC12-EFDB-C176-1E7E-4A6C2E2B39FD}"/>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62467" name="Rectangle 3">
            <a:extLst>
              <a:ext uri="{FF2B5EF4-FFF2-40B4-BE49-F238E27FC236}">
                <a16:creationId xmlns:a16="http://schemas.microsoft.com/office/drawing/2014/main" id="{7A768CC5-210D-802E-6BB0-04B464B0405B}"/>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20484" name="Rectangle 4">
            <a:extLst>
              <a:ext uri="{FF2B5EF4-FFF2-40B4-BE49-F238E27FC236}">
                <a16:creationId xmlns:a16="http://schemas.microsoft.com/office/drawing/2014/main" id="{BEC0F281-FE9B-CD75-D738-DF28C59D0D10}"/>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2469" name="Rectangle 5">
            <a:extLst>
              <a:ext uri="{FF2B5EF4-FFF2-40B4-BE49-F238E27FC236}">
                <a16:creationId xmlns:a16="http://schemas.microsoft.com/office/drawing/2014/main" id="{73B5ECE6-3FF6-C6D9-9F19-292BF3D7317D}"/>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2470" name="Rectangle 6">
            <a:extLst>
              <a:ext uri="{FF2B5EF4-FFF2-40B4-BE49-F238E27FC236}">
                <a16:creationId xmlns:a16="http://schemas.microsoft.com/office/drawing/2014/main" id="{F37EAF01-BE63-E266-45E0-FD520B05457D}"/>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62471" name="Rectangle 7">
            <a:extLst>
              <a:ext uri="{FF2B5EF4-FFF2-40B4-BE49-F238E27FC236}">
                <a16:creationId xmlns:a16="http://schemas.microsoft.com/office/drawing/2014/main" id="{477EEDBB-D6E1-2874-51E4-847097A6CB7C}"/>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E20EF3C7-EDA1-914A-AE60-D52C0CEE34A8}"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73162EB7-B840-C2C1-2E09-BDA39A7B6C1A}"/>
              </a:ext>
            </a:extLst>
          </p:cNvPr>
          <p:cNvSpPr>
            <a:spLocks noGrp="1" noChangeArrowheads="1"/>
          </p:cNvSpPr>
          <p:nvPr>
            <p:ph type="sldNum" sz="quarter" idx="5"/>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2F4C6A7A-B3FE-8541-9E96-2E61BBA1AAFB}" type="slidenum">
              <a:rPr lang="en-US" altLang="en-US">
                <a:latin typeface="Arial" panose="020B0604020202020204" pitchFamily="34" charset="0"/>
              </a:rPr>
              <a:pPr/>
              <a:t>5</a:t>
            </a:fld>
            <a:endParaRPr lang="en-US" altLang="en-US">
              <a:latin typeface="Arial" panose="020B0604020202020204" pitchFamily="34" charset="0"/>
            </a:endParaRPr>
          </a:p>
        </p:txBody>
      </p:sp>
      <p:sp>
        <p:nvSpPr>
          <p:cNvPr id="21507" name="Rectangle 2">
            <a:extLst>
              <a:ext uri="{FF2B5EF4-FFF2-40B4-BE49-F238E27FC236}">
                <a16:creationId xmlns:a16="http://schemas.microsoft.com/office/drawing/2014/main" id="{92469DBD-A2C5-C39E-3CB6-D9A704C900EF}"/>
              </a:ext>
            </a:extLst>
          </p:cNvPr>
          <p:cNvSpPr>
            <a:spLocks noRot="1" noChangeArrowheads="1" noTextEdit="1"/>
          </p:cNvSpPr>
          <p:nvPr>
            <p:ph type="sldImg"/>
          </p:nvPr>
        </p:nvSpPr>
        <p:spPr>
          <a:xfrm>
            <a:off x="3429000" y="2400300"/>
            <a:ext cx="0" cy="0"/>
          </a:xfrm>
          <a:ln/>
        </p:spPr>
      </p:sp>
      <p:sp>
        <p:nvSpPr>
          <p:cNvPr id="21508" name="Rectangle 3">
            <a:extLst>
              <a:ext uri="{FF2B5EF4-FFF2-40B4-BE49-F238E27FC236}">
                <a16:creationId xmlns:a16="http://schemas.microsoft.com/office/drawing/2014/main" id="{684F76EF-AE10-5AAE-D1B6-015B0DA49024}"/>
              </a:ext>
            </a:extLst>
          </p:cNvPr>
          <p:cNvSpPr>
            <a:spLocks noGrp="1" noChangeArrowheads="1"/>
          </p:cNvSpPr>
          <p:nvPr>
            <p:ph type="body" idx="1"/>
          </p:nvPr>
        </p:nvSpPr>
        <p:spPr>
          <a:xfrm>
            <a:off x="0" y="1320800"/>
            <a:ext cx="6400800" cy="4210050"/>
          </a:xfrm>
          <a:noFill/>
        </p:spPr>
        <p:txBody>
          <a:bodyPr/>
          <a:lstStyle/>
          <a:p>
            <a:pPr eaLnBrk="1" hangingPunct="1"/>
            <a:r>
              <a:rPr lang="en-US" altLang="en-US" sz="1400">
                <a:latin typeface="Arial" panose="020B0604020202020204" pitchFamily="34" charset="0"/>
                <a:cs typeface="Arial" panose="020B0604020202020204" pitchFamily="34" charset="0"/>
              </a:rPr>
              <a:t>Statutory language (regulatory language is identical):</a:t>
            </a:r>
            <a:endParaRPr lang="en-US" altLang="en-US" sz="1400">
              <a:latin typeface="Arial" panose="020B0604020202020204" pitchFamily="34" charset="0"/>
              <a:cs typeface="Times New Roman" panose="02020603050405020304" pitchFamily="18" charset="0"/>
            </a:endParaRPr>
          </a:p>
          <a:p>
            <a:pPr eaLnBrk="1" hangingPunct="1"/>
            <a:endParaRPr lang="en-US" altLang="en-US" sz="1400">
              <a:latin typeface="Arial" panose="020B0604020202020204" pitchFamily="34" charset="0"/>
              <a:cs typeface="Times New Roman" panose="02020603050405020304" pitchFamily="18" charset="0"/>
            </a:endParaRPr>
          </a:p>
          <a:p>
            <a:pPr eaLnBrk="1" hangingPunct="1"/>
            <a:r>
              <a:rPr lang="en-US" altLang="en-US" sz="1400">
                <a:latin typeface="Arial" panose="020B0604020202020204" pitchFamily="34" charset="0"/>
                <a:cs typeface="Arial" panose="020B0604020202020204" pitchFamily="34" charset="0"/>
              </a:rPr>
              <a:t>Important points:</a:t>
            </a:r>
            <a:endParaRPr lang="en-US" altLang="en-US" sz="1400">
              <a:latin typeface="Arial" panose="020B0604020202020204" pitchFamily="34" charset="0"/>
              <a:cs typeface="Times New Roman" panose="02020603050405020304" pitchFamily="18" charset="0"/>
            </a:endParaRPr>
          </a:p>
          <a:p>
            <a:pPr eaLnBrk="1" hangingPunct="1"/>
            <a:endParaRPr lang="en-US" altLang="en-US" sz="1400">
              <a:latin typeface="Arial" panose="020B0604020202020204" pitchFamily="34" charset="0"/>
              <a:cs typeface="Times New Roman" panose="02020603050405020304" pitchFamily="18" charset="0"/>
            </a:endParaRPr>
          </a:p>
          <a:p>
            <a:pPr eaLnBrk="1" hangingPunct="1"/>
            <a:r>
              <a:rPr lang="en-US" altLang="en-US" sz="1400">
                <a:latin typeface="Arial" panose="020B0604020202020204" pitchFamily="34" charset="0"/>
                <a:cs typeface="Times New Roman" panose="02020603050405020304" pitchFamily="18" charset="0"/>
              </a:rPr>
              <a:t>Presumption of Braille</a:t>
            </a:r>
          </a:p>
          <a:p>
            <a:pPr eaLnBrk="1" hangingPunct="1"/>
            <a:r>
              <a:rPr lang="en-US" altLang="en-US" sz="1400">
                <a:latin typeface="Arial" panose="020B0604020202020204" pitchFamily="34" charset="0"/>
                <a:cs typeface="Arial" panose="020B0604020202020204" pitchFamily="34" charset="0"/>
              </a:rPr>
              <a:t>The determination that Braille is </a:t>
            </a:r>
            <a:r>
              <a:rPr lang="en-US" altLang="en-US" sz="1400" u="sng">
                <a:latin typeface="Arial" panose="020B0604020202020204" pitchFamily="34" charset="0"/>
                <a:cs typeface="Arial" panose="020B0604020202020204" pitchFamily="34" charset="0"/>
              </a:rPr>
              <a:t>not</a:t>
            </a:r>
            <a:r>
              <a:rPr lang="en-US" altLang="en-US" sz="1400">
                <a:latin typeface="Arial" panose="020B0604020202020204" pitchFamily="34" charset="0"/>
                <a:cs typeface="Arial" panose="020B0604020202020204" pitchFamily="34" charset="0"/>
              </a:rPr>
              <a:t> appropriate for the child is made by the IEP Team. If that decision is made, the parents have a right to request a due process hearing and mediation.</a:t>
            </a:r>
            <a:endParaRPr lang="en-US" altLang="en-US" sz="1400">
              <a:latin typeface="Arial" panose="020B0604020202020204" pitchFamily="34" charset="0"/>
              <a:cs typeface="Times New Roman" panose="02020603050405020304" pitchFamily="18" charset="0"/>
            </a:endParaRPr>
          </a:p>
          <a:p>
            <a:pPr eaLnBrk="1" hangingPunct="1"/>
            <a:r>
              <a:rPr lang="en-US" altLang="en-US" sz="1400">
                <a:latin typeface="Arial" panose="020B0604020202020204" pitchFamily="34" charset="0"/>
                <a:cs typeface="Arial" panose="020B0604020202020204" pitchFamily="34" charset="0"/>
              </a:rPr>
              <a:t> </a:t>
            </a:r>
            <a:endParaRPr lang="en-US" altLang="en-US" sz="1400">
              <a:latin typeface="Arial" panose="020B0604020202020204" pitchFamily="34" charset="0"/>
              <a:cs typeface="Times New Roman" panose="02020603050405020304" pitchFamily="18" charset="0"/>
            </a:endParaRPr>
          </a:p>
          <a:p>
            <a:pPr eaLnBrk="1" hangingPunct="1"/>
            <a:r>
              <a:rPr lang="en-US" altLang="en-US" sz="1400">
                <a:latin typeface="Arial" panose="020B0604020202020204" pitchFamily="34" charset="0"/>
                <a:cs typeface="Arial" panose="020B0604020202020204" pitchFamily="34" charset="0"/>
              </a:rPr>
              <a:t>This determination cannot be based on factors such as availability of alternate reading media, such as large print, recorded materials, or computers with speech output.</a:t>
            </a:r>
            <a:endParaRPr lang="en-US" altLang="en-US" sz="1400">
              <a:latin typeface="Arial" panose="020B0604020202020204" pitchFamily="34" charset="0"/>
              <a:cs typeface="Times New Roman" panose="02020603050405020304" pitchFamily="18" charset="0"/>
            </a:endParaRPr>
          </a:p>
          <a:p>
            <a:pPr eaLnBrk="1" hangingPunct="1"/>
            <a:r>
              <a:rPr lang="en-US" altLang="en-US" sz="1400">
                <a:latin typeface="Arial" panose="020B0604020202020204" pitchFamily="34" charset="0"/>
                <a:cs typeface="Arial" panose="020B0604020202020204" pitchFamily="34" charset="0"/>
              </a:rPr>
              <a:t> </a:t>
            </a:r>
            <a:endParaRPr lang="en-US" altLang="en-US" sz="1400">
              <a:latin typeface="Arial" panose="020B0604020202020204" pitchFamily="34" charset="0"/>
              <a:cs typeface="Times New Roman" panose="02020603050405020304" pitchFamily="18" charset="0"/>
            </a:endParaRPr>
          </a:p>
          <a:p>
            <a:pPr eaLnBrk="1" hangingPunct="1"/>
            <a:r>
              <a:rPr lang="en-US" altLang="en-US" sz="1400">
                <a:latin typeface="Arial" panose="020B0604020202020204" pitchFamily="34" charset="0"/>
                <a:cs typeface="Arial" panose="020B0604020202020204" pitchFamily="34" charset="0"/>
              </a:rPr>
              <a:t>Once the IEP Team determines that a child requires instruction in Braille, that instruction (along with other aspects of the child’s IEP) must be implemented as soon as possible following the IEP meeting and, in any case, without undue delay. </a:t>
            </a:r>
            <a:endParaRPr lang="en-US" altLang="en-US" sz="140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B55942F0-A286-E22D-19B0-A6BBE2520CDD}"/>
              </a:ext>
            </a:extLst>
          </p:cNvPr>
          <p:cNvGrpSpPr>
            <a:grpSpLocks/>
          </p:cNvGrpSpPr>
          <p:nvPr/>
        </p:nvGrpSpPr>
        <p:grpSpPr bwMode="auto">
          <a:xfrm>
            <a:off x="-3222625" y="304800"/>
            <a:ext cx="11909425" cy="4724400"/>
            <a:chOff x="-2030" y="192"/>
            <a:chExt cx="7502" cy="2976"/>
          </a:xfrm>
        </p:grpSpPr>
        <p:sp>
          <p:nvSpPr>
            <p:cNvPr id="3" name="Line 3">
              <a:extLst>
                <a:ext uri="{FF2B5EF4-FFF2-40B4-BE49-F238E27FC236}">
                  <a16:creationId xmlns:a16="http://schemas.microsoft.com/office/drawing/2014/main" id="{7BE55954-4AA9-4FF4-B76F-7F6020298B8C}"/>
                </a:ext>
              </a:extLst>
            </p:cNvPr>
            <p:cNvSpPr>
              <a:spLocks noChangeShapeType="1"/>
            </p:cNvSpPr>
            <p:nvPr/>
          </p:nvSpPr>
          <p:spPr bwMode="auto">
            <a:xfrm>
              <a:off x="912" y="1584"/>
              <a:ext cx="45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AutoShape 4">
              <a:extLst>
                <a:ext uri="{FF2B5EF4-FFF2-40B4-BE49-F238E27FC236}">
                  <a16:creationId xmlns:a16="http://schemas.microsoft.com/office/drawing/2014/main" id="{D0DD0EA3-D3BF-C36E-2638-69FADAC30339}"/>
                </a:ext>
              </a:extLst>
            </p:cNvPr>
            <p:cNvSpPr>
              <a:spLocks noChangeArrowheads="1"/>
            </p:cNvSpPr>
            <p:nvPr/>
          </p:nvSpPr>
          <p:spPr bwMode="auto">
            <a:xfrm>
              <a:off x="-1584" y="864"/>
              <a:ext cx="2304" cy="2304"/>
            </a:xfrm>
            <a:custGeom>
              <a:avLst/>
              <a:gdLst>
                <a:gd name="T0" fmla="*/ 1587 w 64000"/>
                <a:gd name="T1" fmla="*/ -1067 h 64000"/>
                <a:gd name="T2" fmla="*/ 2304 w 64000"/>
                <a:gd name="T3" fmla="*/ 0 h 64000"/>
                <a:gd name="T4" fmla="*/ 1587 w 64000"/>
                <a:gd name="T5" fmla="*/ 1067 h 64000"/>
                <a:gd name="T6" fmla="*/ 1587 w 64000"/>
                <a:gd name="T7" fmla="*/ 1067 h 64000"/>
                <a:gd name="T8" fmla="*/ 1587 w 64000"/>
                <a:gd name="T9" fmla="*/ 1067 h 64000"/>
                <a:gd name="T10" fmla="*/ 1587 w 64000"/>
                <a:gd name="T11" fmla="*/ 1067 h 64000"/>
                <a:gd name="T12" fmla="*/ 1587 w 64000"/>
                <a:gd name="T13" fmla="*/ -1067 h 64000"/>
                <a:gd name="T14" fmla="*/ 1587 w 64000"/>
                <a:gd name="T15" fmla="*/ -1067 h 64000"/>
                <a:gd name="T16" fmla="*/ 1587 w 64000"/>
                <a:gd name="T17" fmla="*/ -1067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9 h 64000"/>
                <a:gd name="T29" fmla="*/ 44083 w 64000"/>
                <a:gd name="T30" fmla="*/ 29639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 name="AutoShape 5">
              <a:extLst>
                <a:ext uri="{FF2B5EF4-FFF2-40B4-BE49-F238E27FC236}">
                  <a16:creationId xmlns:a16="http://schemas.microsoft.com/office/drawing/2014/main" id="{76C8347A-ED57-12B6-E684-BD76000C6952}"/>
                </a:ext>
              </a:extLst>
            </p:cNvPr>
            <p:cNvSpPr>
              <a:spLocks noChangeArrowheads="1"/>
            </p:cNvSpPr>
            <p:nvPr/>
          </p:nvSpPr>
          <p:spPr bwMode="auto">
            <a:xfrm>
              <a:off x="-2030" y="192"/>
              <a:ext cx="2544" cy="2544"/>
            </a:xfrm>
            <a:custGeom>
              <a:avLst/>
              <a:gdLst>
                <a:gd name="T0" fmla="*/ 2027 w 64000"/>
                <a:gd name="T1" fmla="*/ -1024 h 64000"/>
                <a:gd name="T2" fmla="*/ 2544 w 64000"/>
                <a:gd name="T3" fmla="*/ 0 h 64000"/>
                <a:gd name="T4" fmla="*/ 2027 w 64000"/>
                <a:gd name="T5" fmla="*/ 1024 h 64000"/>
                <a:gd name="T6" fmla="*/ 2027 w 64000"/>
                <a:gd name="T7" fmla="*/ 1024 h 64000"/>
                <a:gd name="T8" fmla="*/ 2027 w 64000"/>
                <a:gd name="T9" fmla="*/ 1024 h 64000"/>
                <a:gd name="T10" fmla="*/ 2027 w 64000"/>
                <a:gd name="T11" fmla="*/ 1024 h 64000"/>
                <a:gd name="T12" fmla="*/ 2027 w 64000"/>
                <a:gd name="T13" fmla="*/ -1024 h 64000"/>
                <a:gd name="T14" fmla="*/ 2027 w 64000"/>
                <a:gd name="T15" fmla="*/ -1024 h 64000"/>
                <a:gd name="T16" fmla="*/ 2027 w 64000"/>
                <a:gd name="T17" fmla="*/ -1024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61 h 64000"/>
                <a:gd name="T29" fmla="*/ 50994 w 64000"/>
                <a:gd name="T30" fmla="*/ 2576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sp>
        <p:nvSpPr>
          <p:cNvPr id="60422" name="Rectangle 6"/>
          <p:cNvSpPr>
            <a:spLocks noGrp="1" noChangeArrowheads="1"/>
          </p:cNvSpPr>
          <p:nvPr>
            <p:ph type="ctrTitle"/>
          </p:nvPr>
        </p:nvSpPr>
        <p:spPr>
          <a:xfrm>
            <a:off x="1443038" y="985838"/>
            <a:ext cx="7239000" cy="1444625"/>
          </a:xfrm>
        </p:spPr>
        <p:txBody>
          <a:bodyPr/>
          <a:lstStyle>
            <a:lvl1pPr>
              <a:defRPr sz="4000"/>
            </a:lvl1pPr>
          </a:lstStyle>
          <a:p>
            <a:pPr lvl="0"/>
            <a:r>
              <a:rPr lang="en-US" noProof="0"/>
              <a:t>Click to edit Master title style</a:t>
            </a:r>
          </a:p>
        </p:txBody>
      </p:sp>
      <p:sp>
        <p:nvSpPr>
          <p:cNvPr id="60423"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pPr lvl="0"/>
            <a:r>
              <a:rPr lang="en-US" noProof="0"/>
              <a:t>Click to edit Master subtitle style</a:t>
            </a:r>
          </a:p>
        </p:txBody>
      </p:sp>
      <p:sp>
        <p:nvSpPr>
          <p:cNvPr id="6" name="Rectangle 8">
            <a:extLst>
              <a:ext uri="{FF2B5EF4-FFF2-40B4-BE49-F238E27FC236}">
                <a16:creationId xmlns:a16="http://schemas.microsoft.com/office/drawing/2014/main" id="{B2BC39ED-AB14-DC6C-9B96-CB4279386555}"/>
              </a:ext>
            </a:extLst>
          </p:cNvPr>
          <p:cNvSpPr>
            <a:spLocks noGrp="1" noChangeArrowheads="1"/>
          </p:cNvSpPr>
          <p:nvPr>
            <p:ph type="dt" sz="half" idx="10"/>
          </p:nvPr>
        </p:nvSpPr>
        <p:spPr/>
        <p:txBody>
          <a:bodyPr/>
          <a:lstStyle>
            <a:lvl1pPr>
              <a:defRPr smtClean="0"/>
            </a:lvl1pPr>
          </a:lstStyle>
          <a:p>
            <a:pPr>
              <a:defRPr/>
            </a:pPr>
            <a:endParaRPr lang="en-US"/>
          </a:p>
        </p:txBody>
      </p:sp>
      <p:sp>
        <p:nvSpPr>
          <p:cNvPr id="7" name="Rectangle 9">
            <a:extLst>
              <a:ext uri="{FF2B5EF4-FFF2-40B4-BE49-F238E27FC236}">
                <a16:creationId xmlns:a16="http://schemas.microsoft.com/office/drawing/2014/main" id="{E80039E9-F8A3-7722-FE81-8104F2B1461A}"/>
              </a:ext>
            </a:extLst>
          </p:cNvPr>
          <p:cNvSpPr>
            <a:spLocks noGrp="1" noChangeArrowheads="1"/>
          </p:cNvSpPr>
          <p:nvPr>
            <p:ph type="ftr" sz="quarter" idx="11"/>
          </p:nvPr>
        </p:nvSpPr>
        <p:spPr/>
        <p:txBody>
          <a:bodyPr/>
          <a:lstStyle>
            <a:lvl1pPr>
              <a:defRPr smtClean="0"/>
            </a:lvl1pPr>
          </a:lstStyle>
          <a:p>
            <a:pPr>
              <a:defRPr/>
            </a:pPr>
            <a:r>
              <a:rPr lang="en-US"/>
              <a:t>Koenig, Holbrook,1995-- Miller Advisor Overview 2005</a:t>
            </a:r>
          </a:p>
        </p:txBody>
      </p:sp>
      <p:sp>
        <p:nvSpPr>
          <p:cNvPr id="8" name="Rectangle 10">
            <a:extLst>
              <a:ext uri="{FF2B5EF4-FFF2-40B4-BE49-F238E27FC236}">
                <a16:creationId xmlns:a16="http://schemas.microsoft.com/office/drawing/2014/main" id="{97151D62-4420-8A10-098C-F3E59899FBA5}"/>
              </a:ext>
            </a:extLst>
          </p:cNvPr>
          <p:cNvSpPr>
            <a:spLocks noGrp="1" noChangeArrowheads="1"/>
          </p:cNvSpPr>
          <p:nvPr>
            <p:ph type="sldNum" sz="quarter" idx="12"/>
          </p:nvPr>
        </p:nvSpPr>
        <p:spPr/>
        <p:txBody>
          <a:bodyPr/>
          <a:lstStyle>
            <a:lvl1pPr>
              <a:defRPr/>
            </a:lvl1pPr>
          </a:lstStyle>
          <a:p>
            <a:fld id="{CC853126-8AE8-EF4F-B8BD-F1754553AB90}" type="slidenum">
              <a:rPr lang="en-US" altLang="en-US"/>
              <a:pPr/>
              <a:t>‹#›</a:t>
            </a:fld>
            <a:endParaRPr lang="en-US" altLang="en-US"/>
          </a:p>
        </p:txBody>
      </p:sp>
    </p:spTree>
    <p:extLst>
      <p:ext uri="{BB962C8B-B14F-4D97-AF65-F5344CB8AC3E}">
        <p14:creationId xmlns:p14="http://schemas.microsoft.com/office/powerpoint/2010/main" val="1472920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5527280A-1FAA-3929-2570-62DAD9C22C8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7889C8B5-30DA-7E3D-5AC7-A7645829F106}"/>
              </a:ext>
            </a:extLst>
          </p:cNvPr>
          <p:cNvSpPr>
            <a:spLocks noGrp="1" noChangeArrowheads="1"/>
          </p:cNvSpPr>
          <p:nvPr>
            <p:ph type="ftr" sz="quarter" idx="11"/>
          </p:nvPr>
        </p:nvSpPr>
        <p:spPr>
          <a:ln/>
        </p:spPr>
        <p:txBody>
          <a:bodyPr/>
          <a:lstStyle>
            <a:lvl1pPr>
              <a:defRPr/>
            </a:lvl1pPr>
          </a:lstStyle>
          <a:p>
            <a:pPr>
              <a:defRPr/>
            </a:pPr>
            <a:r>
              <a:rPr lang="en-US"/>
              <a:t>Koenig, Holbrook,1995-- Miller Advisor Overview 2005</a:t>
            </a:r>
          </a:p>
        </p:txBody>
      </p:sp>
      <p:sp>
        <p:nvSpPr>
          <p:cNvPr id="6" name="Rectangle 10">
            <a:extLst>
              <a:ext uri="{FF2B5EF4-FFF2-40B4-BE49-F238E27FC236}">
                <a16:creationId xmlns:a16="http://schemas.microsoft.com/office/drawing/2014/main" id="{BF9AD863-B1CF-7005-ABF7-FD6192650D7C}"/>
              </a:ext>
            </a:extLst>
          </p:cNvPr>
          <p:cNvSpPr>
            <a:spLocks noGrp="1" noChangeArrowheads="1"/>
          </p:cNvSpPr>
          <p:nvPr>
            <p:ph type="sldNum" sz="quarter" idx="12"/>
          </p:nvPr>
        </p:nvSpPr>
        <p:spPr>
          <a:ln/>
        </p:spPr>
        <p:txBody>
          <a:bodyPr/>
          <a:lstStyle>
            <a:lvl1pPr>
              <a:defRPr/>
            </a:lvl1pPr>
          </a:lstStyle>
          <a:p>
            <a:fld id="{4D386A61-D534-A748-9D1D-A2914EC09D0C}" type="slidenum">
              <a:rPr lang="en-US" altLang="en-US"/>
              <a:pPr/>
              <a:t>‹#›</a:t>
            </a:fld>
            <a:endParaRPr lang="en-US" altLang="en-US"/>
          </a:p>
        </p:txBody>
      </p:sp>
    </p:spTree>
    <p:extLst>
      <p:ext uri="{BB962C8B-B14F-4D97-AF65-F5344CB8AC3E}">
        <p14:creationId xmlns:p14="http://schemas.microsoft.com/office/powerpoint/2010/main" val="3313243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B31CB6CC-704F-5886-C782-913703A3D53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CB974EC4-47D2-0CB0-BA5D-6FDEBE031824}"/>
              </a:ext>
            </a:extLst>
          </p:cNvPr>
          <p:cNvSpPr>
            <a:spLocks noGrp="1" noChangeArrowheads="1"/>
          </p:cNvSpPr>
          <p:nvPr>
            <p:ph type="ftr" sz="quarter" idx="11"/>
          </p:nvPr>
        </p:nvSpPr>
        <p:spPr>
          <a:ln/>
        </p:spPr>
        <p:txBody>
          <a:bodyPr/>
          <a:lstStyle>
            <a:lvl1pPr>
              <a:defRPr/>
            </a:lvl1pPr>
          </a:lstStyle>
          <a:p>
            <a:pPr>
              <a:defRPr/>
            </a:pPr>
            <a:r>
              <a:rPr lang="en-US"/>
              <a:t>Koenig, Holbrook,1995-- Miller Advisor Overview 2005</a:t>
            </a:r>
          </a:p>
        </p:txBody>
      </p:sp>
      <p:sp>
        <p:nvSpPr>
          <p:cNvPr id="6" name="Rectangle 10">
            <a:extLst>
              <a:ext uri="{FF2B5EF4-FFF2-40B4-BE49-F238E27FC236}">
                <a16:creationId xmlns:a16="http://schemas.microsoft.com/office/drawing/2014/main" id="{E8C8FFD9-1A89-3C82-8DDA-C891DACC7050}"/>
              </a:ext>
            </a:extLst>
          </p:cNvPr>
          <p:cNvSpPr>
            <a:spLocks noGrp="1" noChangeArrowheads="1"/>
          </p:cNvSpPr>
          <p:nvPr>
            <p:ph type="sldNum" sz="quarter" idx="12"/>
          </p:nvPr>
        </p:nvSpPr>
        <p:spPr>
          <a:ln/>
        </p:spPr>
        <p:txBody>
          <a:bodyPr/>
          <a:lstStyle>
            <a:lvl1pPr>
              <a:defRPr/>
            </a:lvl1pPr>
          </a:lstStyle>
          <a:p>
            <a:fld id="{C814D749-EB4A-604F-9FA8-6CB2235A543B}" type="slidenum">
              <a:rPr lang="en-US" altLang="en-US"/>
              <a:pPr/>
              <a:t>‹#›</a:t>
            </a:fld>
            <a:endParaRPr lang="en-US" altLang="en-US"/>
          </a:p>
        </p:txBody>
      </p:sp>
    </p:spTree>
    <p:extLst>
      <p:ext uri="{BB962C8B-B14F-4D97-AF65-F5344CB8AC3E}">
        <p14:creationId xmlns:p14="http://schemas.microsoft.com/office/powerpoint/2010/main" val="960200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a:extLst>
              <a:ext uri="{FF2B5EF4-FFF2-40B4-BE49-F238E27FC236}">
                <a16:creationId xmlns:a16="http://schemas.microsoft.com/office/drawing/2014/main" id="{14BF8098-76D2-2D34-1E24-5C77CF596C2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0A7F38DC-BE84-01AC-8B0E-D9102BC2AAEC}"/>
              </a:ext>
            </a:extLst>
          </p:cNvPr>
          <p:cNvSpPr>
            <a:spLocks noGrp="1" noChangeArrowheads="1"/>
          </p:cNvSpPr>
          <p:nvPr>
            <p:ph type="ftr" sz="quarter" idx="11"/>
          </p:nvPr>
        </p:nvSpPr>
        <p:spPr>
          <a:ln/>
        </p:spPr>
        <p:txBody>
          <a:bodyPr/>
          <a:lstStyle>
            <a:lvl1pPr>
              <a:defRPr/>
            </a:lvl1pPr>
          </a:lstStyle>
          <a:p>
            <a:pPr>
              <a:defRPr/>
            </a:pPr>
            <a:r>
              <a:rPr lang="en-US"/>
              <a:t>Koenig, Holbrook,1995-- Miller Advisor Overview 2005</a:t>
            </a:r>
          </a:p>
        </p:txBody>
      </p:sp>
      <p:sp>
        <p:nvSpPr>
          <p:cNvPr id="6" name="Rectangle 10">
            <a:extLst>
              <a:ext uri="{FF2B5EF4-FFF2-40B4-BE49-F238E27FC236}">
                <a16:creationId xmlns:a16="http://schemas.microsoft.com/office/drawing/2014/main" id="{6DA6FA13-F07E-68E3-7320-6B828A927D90}"/>
              </a:ext>
            </a:extLst>
          </p:cNvPr>
          <p:cNvSpPr>
            <a:spLocks noGrp="1" noChangeArrowheads="1"/>
          </p:cNvSpPr>
          <p:nvPr>
            <p:ph type="sldNum" sz="quarter" idx="12"/>
          </p:nvPr>
        </p:nvSpPr>
        <p:spPr>
          <a:ln/>
        </p:spPr>
        <p:txBody>
          <a:bodyPr/>
          <a:lstStyle>
            <a:lvl1pPr>
              <a:defRPr/>
            </a:lvl1pPr>
          </a:lstStyle>
          <a:p>
            <a:fld id="{839609E9-EA43-044D-B5F3-69204E1CC232}" type="slidenum">
              <a:rPr lang="en-US" altLang="en-US"/>
              <a:pPr/>
              <a:t>‹#›</a:t>
            </a:fld>
            <a:endParaRPr lang="en-US" altLang="en-US"/>
          </a:p>
        </p:txBody>
      </p:sp>
    </p:spTree>
    <p:extLst>
      <p:ext uri="{BB962C8B-B14F-4D97-AF65-F5344CB8AC3E}">
        <p14:creationId xmlns:p14="http://schemas.microsoft.com/office/powerpoint/2010/main" val="384026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a:extLst>
              <a:ext uri="{FF2B5EF4-FFF2-40B4-BE49-F238E27FC236}">
                <a16:creationId xmlns:a16="http://schemas.microsoft.com/office/drawing/2014/main" id="{7A90139A-5AC0-D3AF-603E-605DE53D66A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9">
            <a:extLst>
              <a:ext uri="{FF2B5EF4-FFF2-40B4-BE49-F238E27FC236}">
                <a16:creationId xmlns:a16="http://schemas.microsoft.com/office/drawing/2014/main" id="{6A29B030-5DFA-8154-1585-DF25BC685462}"/>
              </a:ext>
            </a:extLst>
          </p:cNvPr>
          <p:cNvSpPr>
            <a:spLocks noGrp="1" noChangeArrowheads="1"/>
          </p:cNvSpPr>
          <p:nvPr>
            <p:ph type="ftr" sz="quarter" idx="11"/>
          </p:nvPr>
        </p:nvSpPr>
        <p:spPr>
          <a:ln/>
        </p:spPr>
        <p:txBody>
          <a:bodyPr/>
          <a:lstStyle>
            <a:lvl1pPr>
              <a:defRPr/>
            </a:lvl1pPr>
          </a:lstStyle>
          <a:p>
            <a:pPr>
              <a:defRPr/>
            </a:pPr>
            <a:r>
              <a:rPr lang="en-US"/>
              <a:t>Koenig, Holbrook,1995-- Miller Advisor Overview 2005</a:t>
            </a:r>
          </a:p>
        </p:txBody>
      </p:sp>
      <p:sp>
        <p:nvSpPr>
          <p:cNvPr id="6" name="Rectangle 10">
            <a:extLst>
              <a:ext uri="{FF2B5EF4-FFF2-40B4-BE49-F238E27FC236}">
                <a16:creationId xmlns:a16="http://schemas.microsoft.com/office/drawing/2014/main" id="{F47A3C13-82FB-CD00-EDF0-5D4FCB581DE0}"/>
              </a:ext>
            </a:extLst>
          </p:cNvPr>
          <p:cNvSpPr>
            <a:spLocks noGrp="1" noChangeArrowheads="1"/>
          </p:cNvSpPr>
          <p:nvPr>
            <p:ph type="sldNum" sz="quarter" idx="12"/>
          </p:nvPr>
        </p:nvSpPr>
        <p:spPr>
          <a:ln/>
        </p:spPr>
        <p:txBody>
          <a:bodyPr/>
          <a:lstStyle>
            <a:lvl1pPr>
              <a:defRPr/>
            </a:lvl1pPr>
          </a:lstStyle>
          <a:p>
            <a:fld id="{C09E8650-D7E2-1148-A2CE-8FFA547A52E5}" type="slidenum">
              <a:rPr lang="en-US" altLang="en-US"/>
              <a:pPr/>
              <a:t>‹#›</a:t>
            </a:fld>
            <a:endParaRPr lang="en-US" altLang="en-US"/>
          </a:p>
        </p:txBody>
      </p:sp>
    </p:spTree>
    <p:extLst>
      <p:ext uri="{BB962C8B-B14F-4D97-AF65-F5344CB8AC3E}">
        <p14:creationId xmlns:p14="http://schemas.microsoft.com/office/powerpoint/2010/main" val="3786729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a:extLst>
              <a:ext uri="{FF2B5EF4-FFF2-40B4-BE49-F238E27FC236}">
                <a16:creationId xmlns:a16="http://schemas.microsoft.com/office/drawing/2014/main" id="{C56813B0-E6B1-6D2F-079D-D95F4B118C3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A76DFAF3-04BB-C481-73A6-A7B8E9C035A2}"/>
              </a:ext>
            </a:extLst>
          </p:cNvPr>
          <p:cNvSpPr>
            <a:spLocks noGrp="1" noChangeArrowheads="1"/>
          </p:cNvSpPr>
          <p:nvPr>
            <p:ph type="ftr" sz="quarter" idx="11"/>
          </p:nvPr>
        </p:nvSpPr>
        <p:spPr>
          <a:ln/>
        </p:spPr>
        <p:txBody>
          <a:bodyPr/>
          <a:lstStyle>
            <a:lvl1pPr>
              <a:defRPr/>
            </a:lvl1pPr>
          </a:lstStyle>
          <a:p>
            <a:pPr>
              <a:defRPr/>
            </a:pPr>
            <a:r>
              <a:rPr lang="en-US"/>
              <a:t>Koenig, Holbrook,1995-- Miller Advisor Overview 2005</a:t>
            </a:r>
          </a:p>
        </p:txBody>
      </p:sp>
      <p:sp>
        <p:nvSpPr>
          <p:cNvPr id="7" name="Rectangle 10">
            <a:extLst>
              <a:ext uri="{FF2B5EF4-FFF2-40B4-BE49-F238E27FC236}">
                <a16:creationId xmlns:a16="http://schemas.microsoft.com/office/drawing/2014/main" id="{F4DBB552-9EC6-5345-99DA-292636356AD3}"/>
              </a:ext>
            </a:extLst>
          </p:cNvPr>
          <p:cNvSpPr>
            <a:spLocks noGrp="1" noChangeArrowheads="1"/>
          </p:cNvSpPr>
          <p:nvPr>
            <p:ph type="sldNum" sz="quarter" idx="12"/>
          </p:nvPr>
        </p:nvSpPr>
        <p:spPr>
          <a:ln/>
        </p:spPr>
        <p:txBody>
          <a:bodyPr/>
          <a:lstStyle>
            <a:lvl1pPr>
              <a:defRPr/>
            </a:lvl1pPr>
          </a:lstStyle>
          <a:p>
            <a:fld id="{28B5101A-DE70-2B42-955B-7742AA7A3E1E}" type="slidenum">
              <a:rPr lang="en-US" altLang="en-US"/>
              <a:pPr/>
              <a:t>‹#›</a:t>
            </a:fld>
            <a:endParaRPr lang="en-US" altLang="en-US"/>
          </a:p>
        </p:txBody>
      </p:sp>
    </p:spTree>
    <p:extLst>
      <p:ext uri="{BB962C8B-B14F-4D97-AF65-F5344CB8AC3E}">
        <p14:creationId xmlns:p14="http://schemas.microsoft.com/office/powerpoint/2010/main" val="3817112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a:extLst>
              <a:ext uri="{FF2B5EF4-FFF2-40B4-BE49-F238E27FC236}">
                <a16:creationId xmlns:a16="http://schemas.microsoft.com/office/drawing/2014/main" id="{30842D00-46D0-8E9D-B11E-0E2F62FB70B7}"/>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9">
            <a:extLst>
              <a:ext uri="{FF2B5EF4-FFF2-40B4-BE49-F238E27FC236}">
                <a16:creationId xmlns:a16="http://schemas.microsoft.com/office/drawing/2014/main" id="{F078EC34-3341-4654-C161-D511C250A163}"/>
              </a:ext>
            </a:extLst>
          </p:cNvPr>
          <p:cNvSpPr>
            <a:spLocks noGrp="1" noChangeArrowheads="1"/>
          </p:cNvSpPr>
          <p:nvPr>
            <p:ph type="ftr" sz="quarter" idx="11"/>
          </p:nvPr>
        </p:nvSpPr>
        <p:spPr>
          <a:ln/>
        </p:spPr>
        <p:txBody>
          <a:bodyPr/>
          <a:lstStyle>
            <a:lvl1pPr>
              <a:defRPr/>
            </a:lvl1pPr>
          </a:lstStyle>
          <a:p>
            <a:pPr>
              <a:defRPr/>
            </a:pPr>
            <a:r>
              <a:rPr lang="en-US"/>
              <a:t>Koenig, Holbrook,1995-- Miller Advisor Overview 2005</a:t>
            </a:r>
          </a:p>
        </p:txBody>
      </p:sp>
      <p:sp>
        <p:nvSpPr>
          <p:cNvPr id="9" name="Rectangle 10">
            <a:extLst>
              <a:ext uri="{FF2B5EF4-FFF2-40B4-BE49-F238E27FC236}">
                <a16:creationId xmlns:a16="http://schemas.microsoft.com/office/drawing/2014/main" id="{709D406F-7FC8-760E-5999-A6F0F88780E3}"/>
              </a:ext>
            </a:extLst>
          </p:cNvPr>
          <p:cNvSpPr>
            <a:spLocks noGrp="1" noChangeArrowheads="1"/>
          </p:cNvSpPr>
          <p:nvPr>
            <p:ph type="sldNum" sz="quarter" idx="12"/>
          </p:nvPr>
        </p:nvSpPr>
        <p:spPr>
          <a:ln/>
        </p:spPr>
        <p:txBody>
          <a:bodyPr/>
          <a:lstStyle>
            <a:lvl1pPr>
              <a:defRPr/>
            </a:lvl1pPr>
          </a:lstStyle>
          <a:p>
            <a:fld id="{849CA8F4-1F49-3B4A-A08F-2B06E9C646B7}" type="slidenum">
              <a:rPr lang="en-US" altLang="en-US"/>
              <a:pPr/>
              <a:t>‹#›</a:t>
            </a:fld>
            <a:endParaRPr lang="en-US" altLang="en-US"/>
          </a:p>
        </p:txBody>
      </p:sp>
    </p:spTree>
    <p:extLst>
      <p:ext uri="{BB962C8B-B14F-4D97-AF65-F5344CB8AC3E}">
        <p14:creationId xmlns:p14="http://schemas.microsoft.com/office/powerpoint/2010/main" val="2790248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a:extLst>
              <a:ext uri="{FF2B5EF4-FFF2-40B4-BE49-F238E27FC236}">
                <a16:creationId xmlns:a16="http://schemas.microsoft.com/office/drawing/2014/main" id="{E85D9292-AC8B-7928-9809-7F03C775C8A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9">
            <a:extLst>
              <a:ext uri="{FF2B5EF4-FFF2-40B4-BE49-F238E27FC236}">
                <a16:creationId xmlns:a16="http://schemas.microsoft.com/office/drawing/2014/main" id="{2E37CFCB-E0FB-222E-B8FE-30872D4E79A1}"/>
              </a:ext>
            </a:extLst>
          </p:cNvPr>
          <p:cNvSpPr>
            <a:spLocks noGrp="1" noChangeArrowheads="1"/>
          </p:cNvSpPr>
          <p:nvPr>
            <p:ph type="ftr" sz="quarter" idx="11"/>
          </p:nvPr>
        </p:nvSpPr>
        <p:spPr>
          <a:ln/>
        </p:spPr>
        <p:txBody>
          <a:bodyPr/>
          <a:lstStyle>
            <a:lvl1pPr>
              <a:defRPr/>
            </a:lvl1pPr>
          </a:lstStyle>
          <a:p>
            <a:pPr>
              <a:defRPr/>
            </a:pPr>
            <a:r>
              <a:rPr lang="en-US"/>
              <a:t>Koenig, Holbrook,1995-- Miller Advisor Overview 2005</a:t>
            </a:r>
          </a:p>
        </p:txBody>
      </p:sp>
      <p:sp>
        <p:nvSpPr>
          <p:cNvPr id="5" name="Rectangle 10">
            <a:extLst>
              <a:ext uri="{FF2B5EF4-FFF2-40B4-BE49-F238E27FC236}">
                <a16:creationId xmlns:a16="http://schemas.microsoft.com/office/drawing/2014/main" id="{8D94169D-19AD-C0C3-808B-618D8E36CD82}"/>
              </a:ext>
            </a:extLst>
          </p:cNvPr>
          <p:cNvSpPr>
            <a:spLocks noGrp="1" noChangeArrowheads="1"/>
          </p:cNvSpPr>
          <p:nvPr>
            <p:ph type="sldNum" sz="quarter" idx="12"/>
          </p:nvPr>
        </p:nvSpPr>
        <p:spPr>
          <a:ln/>
        </p:spPr>
        <p:txBody>
          <a:bodyPr/>
          <a:lstStyle>
            <a:lvl1pPr>
              <a:defRPr/>
            </a:lvl1pPr>
          </a:lstStyle>
          <a:p>
            <a:fld id="{61D4DC23-96C9-7645-8687-440569654FC7}" type="slidenum">
              <a:rPr lang="en-US" altLang="en-US"/>
              <a:pPr/>
              <a:t>‹#›</a:t>
            </a:fld>
            <a:endParaRPr lang="en-US" altLang="en-US"/>
          </a:p>
        </p:txBody>
      </p:sp>
    </p:spTree>
    <p:extLst>
      <p:ext uri="{BB962C8B-B14F-4D97-AF65-F5344CB8AC3E}">
        <p14:creationId xmlns:p14="http://schemas.microsoft.com/office/powerpoint/2010/main" val="1077496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C1058683-0BC2-C7A3-4D83-B62F27ABEBFF}"/>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9">
            <a:extLst>
              <a:ext uri="{FF2B5EF4-FFF2-40B4-BE49-F238E27FC236}">
                <a16:creationId xmlns:a16="http://schemas.microsoft.com/office/drawing/2014/main" id="{9A934A83-897B-4799-0795-276CB308BABA}"/>
              </a:ext>
            </a:extLst>
          </p:cNvPr>
          <p:cNvSpPr>
            <a:spLocks noGrp="1" noChangeArrowheads="1"/>
          </p:cNvSpPr>
          <p:nvPr>
            <p:ph type="ftr" sz="quarter" idx="11"/>
          </p:nvPr>
        </p:nvSpPr>
        <p:spPr>
          <a:ln/>
        </p:spPr>
        <p:txBody>
          <a:bodyPr/>
          <a:lstStyle>
            <a:lvl1pPr>
              <a:defRPr/>
            </a:lvl1pPr>
          </a:lstStyle>
          <a:p>
            <a:pPr>
              <a:defRPr/>
            </a:pPr>
            <a:r>
              <a:rPr lang="en-US"/>
              <a:t>Koenig, Holbrook,1995-- Miller Advisor Overview 2005</a:t>
            </a:r>
          </a:p>
        </p:txBody>
      </p:sp>
      <p:sp>
        <p:nvSpPr>
          <p:cNvPr id="4" name="Rectangle 10">
            <a:extLst>
              <a:ext uri="{FF2B5EF4-FFF2-40B4-BE49-F238E27FC236}">
                <a16:creationId xmlns:a16="http://schemas.microsoft.com/office/drawing/2014/main" id="{8260C942-E7FE-5572-7D0C-CCB778D00277}"/>
              </a:ext>
            </a:extLst>
          </p:cNvPr>
          <p:cNvSpPr>
            <a:spLocks noGrp="1" noChangeArrowheads="1"/>
          </p:cNvSpPr>
          <p:nvPr>
            <p:ph type="sldNum" sz="quarter" idx="12"/>
          </p:nvPr>
        </p:nvSpPr>
        <p:spPr>
          <a:ln/>
        </p:spPr>
        <p:txBody>
          <a:bodyPr/>
          <a:lstStyle>
            <a:lvl1pPr>
              <a:defRPr/>
            </a:lvl1pPr>
          </a:lstStyle>
          <a:p>
            <a:fld id="{4C69C02F-57A0-914D-A23F-1FE0184F4949}" type="slidenum">
              <a:rPr lang="en-US" altLang="en-US"/>
              <a:pPr/>
              <a:t>‹#›</a:t>
            </a:fld>
            <a:endParaRPr lang="en-US" altLang="en-US"/>
          </a:p>
        </p:txBody>
      </p:sp>
    </p:spTree>
    <p:extLst>
      <p:ext uri="{BB962C8B-B14F-4D97-AF65-F5344CB8AC3E}">
        <p14:creationId xmlns:p14="http://schemas.microsoft.com/office/powerpoint/2010/main" val="3223359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a:extLst>
              <a:ext uri="{FF2B5EF4-FFF2-40B4-BE49-F238E27FC236}">
                <a16:creationId xmlns:a16="http://schemas.microsoft.com/office/drawing/2014/main" id="{842C2153-9114-659A-8FBC-CE3924AC9C9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A703FBDC-8409-6CBA-2F04-502DF1976413}"/>
              </a:ext>
            </a:extLst>
          </p:cNvPr>
          <p:cNvSpPr>
            <a:spLocks noGrp="1" noChangeArrowheads="1"/>
          </p:cNvSpPr>
          <p:nvPr>
            <p:ph type="ftr" sz="quarter" idx="11"/>
          </p:nvPr>
        </p:nvSpPr>
        <p:spPr>
          <a:ln/>
        </p:spPr>
        <p:txBody>
          <a:bodyPr/>
          <a:lstStyle>
            <a:lvl1pPr>
              <a:defRPr/>
            </a:lvl1pPr>
          </a:lstStyle>
          <a:p>
            <a:pPr>
              <a:defRPr/>
            </a:pPr>
            <a:r>
              <a:rPr lang="en-US"/>
              <a:t>Koenig, Holbrook,1995-- Miller Advisor Overview 2005</a:t>
            </a:r>
          </a:p>
        </p:txBody>
      </p:sp>
      <p:sp>
        <p:nvSpPr>
          <p:cNvPr id="7" name="Rectangle 10">
            <a:extLst>
              <a:ext uri="{FF2B5EF4-FFF2-40B4-BE49-F238E27FC236}">
                <a16:creationId xmlns:a16="http://schemas.microsoft.com/office/drawing/2014/main" id="{A99DCAEB-6DFE-89EF-A2C6-9858ABC3F365}"/>
              </a:ext>
            </a:extLst>
          </p:cNvPr>
          <p:cNvSpPr>
            <a:spLocks noGrp="1" noChangeArrowheads="1"/>
          </p:cNvSpPr>
          <p:nvPr>
            <p:ph type="sldNum" sz="quarter" idx="12"/>
          </p:nvPr>
        </p:nvSpPr>
        <p:spPr>
          <a:ln/>
        </p:spPr>
        <p:txBody>
          <a:bodyPr/>
          <a:lstStyle>
            <a:lvl1pPr>
              <a:defRPr/>
            </a:lvl1pPr>
          </a:lstStyle>
          <a:p>
            <a:fld id="{5003A386-AF68-5445-A02B-DDB34E19121E}" type="slidenum">
              <a:rPr lang="en-US" altLang="en-US"/>
              <a:pPr/>
              <a:t>‹#›</a:t>
            </a:fld>
            <a:endParaRPr lang="en-US" altLang="en-US"/>
          </a:p>
        </p:txBody>
      </p:sp>
    </p:spTree>
    <p:extLst>
      <p:ext uri="{BB962C8B-B14F-4D97-AF65-F5344CB8AC3E}">
        <p14:creationId xmlns:p14="http://schemas.microsoft.com/office/powerpoint/2010/main" val="3476019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a:extLst>
              <a:ext uri="{FF2B5EF4-FFF2-40B4-BE49-F238E27FC236}">
                <a16:creationId xmlns:a16="http://schemas.microsoft.com/office/drawing/2014/main" id="{C15CC9A6-9309-59F3-E00E-8738869F055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9">
            <a:extLst>
              <a:ext uri="{FF2B5EF4-FFF2-40B4-BE49-F238E27FC236}">
                <a16:creationId xmlns:a16="http://schemas.microsoft.com/office/drawing/2014/main" id="{177DF1B6-26A2-D9E7-485C-10CF8A93806A}"/>
              </a:ext>
            </a:extLst>
          </p:cNvPr>
          <p:cNvSpPr>
            <a:spLocks noGrp="1" noChangeArrowheads="1"/>
          </p:cNvSpPr>
          <p:nvPr>
            <p:ph type="ftr" sz="quarter" idx="11"/>
          </p:nvPr>
        </p:nvSpPr>
        <p:spPr>
          <a:ln/>
        </p:spPr>
        <p:txBody>
          <a:bodyPr/>
          <a:lstStyle>
            <a:lvl1pPr>
              <a:defRPr/>
            </a:lvl1pPr>
          </a:lstStyle>
          <a:p>
            <a:pPr>
              <a:defRPr/>
            </a:pPr>
            <a:r>
              <a:rPr lang="en-US"/>
              <a:t>Koenig, Holbrook,1995-- Miller Advisor Overview 2005</a:t>
            </a:r>
          </a:p>
        </p:txBody>
      </p:sp>
      <p:sp>
        <p:nvSpPr>
          <p:cNvPr id="7" name="Rectangle 10">
            <a:extLst>
              <a:ext uri="{FF2B5EF4-FFF2-40B4-BE49-F238E27FC236}">
                <a16:creationId xmlns:a16="http://schemas.microsoft.com/office/drawing/2014/main" id="{53C6B0B9-E7CC-D21E-9FD8-2DEA95CFD9AB}"/>
              </a:ext>
            </a:extLst>
          </p:cNvPr>
          <p:cNvSpPr>
            <a:spLocks noGrp="1" noChangeArrowheads="1"/>
          </p:cNvSpPr>
          <p:nvPr>
            <p:ph type="sldNum" sz="quarter" idx="12"/>
          </p:nvPr>
        </p:nvSpPr>
        <p:spPr>
          <a:ln/>
        </p:spPr>
        <p:txBody>
          <a:bodyPr/>
          <a:lstStyle>
            <a:lvl1pPr>
              <a:defRPr/>
            </a:lvl1pPr>
          </a:lstStyle>
          <a:p>
            <a:fld id="{B7734BC5-845C-4D47-8F12-8795A3FBDE47}" type="slidenum">
              <a:rPr lang="en-US" altLang="en-US"/>
              <a:pPr/>
              <a:t>‹#›</a:t>
            </a:fld>
            <a:endParaRPr lang="en-US" altLang="en-US"/>
          </a:p>
        </p:txBody>
      </p:sp>
    </p:spTree>
    <p:extLst>
      <p:ext uri="{BB962C8B-B14F-4D97-AF65-F5344CB8AC3E}">
        <p14:creationId xmlns:p14="http://schemas.microsoft.com/office/powerpoint/2010/main" val="2415395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1B3FA533-5423-3254-EC29-2A60C4282CE5}"/>
              </a:ext>
            </a:extLst>
          </p:cNvPr>
          <p:cNvGrpSpPr>
            <a:grpSpLocks/>
          </p:cNvGrpSpPr>
          <p:nvPr/>
        </p:nvGrpSpPr>
        <p:grpSpPr bwMode="auto">
          <a:xfrm>
            <a:off x="-3238500" y="0"/>
            <a:ext cx="11925300" cy="3810000"/>
            <a:chOff x="-2040" y="0"/>
            <a:chExt cx="7512" cy="2400"/>
          </a:xfrm>
        </p:grpSpPr>
        <p:sp>
          <p:nvSpPr>
            <p:cNvPr id="1032" name="AutoShape 3">
              <a:extLst>
                <a:ext uri="{FF2B5EF4-FFF2-40B4-BE49-F238E27FC236}">
                  <a16:creationId xmlns:a16="http://schemas.microsoft.com/office/drawing/2014/main" id="{2141DF8A-F81C-C518-8B8E-0B6472F51039}"/>
                </a:ext>
              </a:extLst>
            </p:cNvPr>
            <p:cNvSpPr>
              <a:spLocks noChangeArrowheads="1"/>
            </p:cNvSpPr>
            <p:nvPr/>
          </p:nvSpPr>
          <p:spPr bwMode="auto">
            <a:xfrm>
              <a:off x="-2040" y="432"/>
              <a:ext cx="2592" cy="1968"/>
            </a:xfrm>
            <a:custGeom>
              <a:avLst/>
              <a:gdLst>
                <a:gd name="T0" fmla="*/ 2037 w 64000"/>
                <a:gd name="T1" fmla="*/ -807 h 64000"/>
                <a:gd name="T2" fmla="*/ 2592 w 64000"/>
                <a:gd name="T3" fmla="*/ 0 h 64000"/>
                <a:gd name="T4" fmla="*/ 2037 w 64000"/>
                <a:gd name="T5" fmla="*/ 807 h 64000"/>
                <a:gd name="T6" fmla="*/ 2037 w 64000"/>
                <a:gd name="T7" fmla="*/ 807 h 64000"/>
                <a:gd name="T8" fmla="*/ 2037 w 64000"/>
                <a:gd name="T9" fmla="*/ 807 h 64000"/>
                <a:gd name="T10" fmla="*/ 2037 w 64000"/>
                <a:gd name="T11" fmla="*/ 807 h 64000"/>
                <a:gd name="T12" fmla="*/ 2037 w 64000"/>
                <a:gd name="T13" fmla="*/ -807 h 64000"/>
                <a:gd name="T14" fmla="*/ 2037 w 64000"/>
                <a:gd name="T15" fmla="*/ -807 h 64000"/>
                <a:gd name="T16" fmla="*/ 2037 w 64000"/>
                <a:gd name="T17" fmla="*/ -807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296 w 64000"/>
                <a:gd name="T28" fmla="*/ -26244 h 64000"/>
                <a:gd name="T29" fmla="*/ 50296 w 64000"/>
                <a:gd name="T30" fmla="*/ 26244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3" name="AutoShape 4">
              <a:extLst>
                <a:ext uri="{FF2B5EF4-FFF2-40B4-BE49-F238E27FC236}">
                  <a16:creationId xmlns:a16="http://schemas.microsoft.com/office/drawing/2014/main" id="{35D4E9F1-770F-539D-5BA3-669B08DCF5E1}"/>
                </a:ext>
              </a:extLst>
            </p:cNvPr>
            <p:cNvSpPr>
              <a:spLocks noChangeArrowheads="1"/>
            </p:cNvSpPr>
            <p:nvPr/>
          </p:nvSpPr>
          <p:spPr bwMode="auto">
            <a:xfrm>
              <a:off x="-1528" y="0"/>
              <a:ext cx="1949" cy="1987"/>
            </a:xfrm>
            <a:custGeom>
              <a:avLst/>
              <a:gdLst>
                <a:gd name="T0" fmla="*/ 1525 w 64000"/>
                <a:gd name="T1" fmla="*/ -820 h 64000"/>
                <a:gd name="T2" fmla="*/ 1949 w 64000"/>
                <a:gd name="T3" fmla="*/ 0 h 64000"/>
                <a:gd name="T4" fmla="*/ 1525 w 64000"/>
                <a:gd name="T5" fmla="*/ 820 h 64000"/>
                <a:gd name="T6" fmla="*/ 1525 w 64000"/>
                <a:gd name="T7" fmla="*/ 820 h 64000"/>
                <a:gd name="T8" fmla="*/ 1525 w 64000"/>
                <a:gd name="T9" fmla="*/ 820 h 64000"/>
                <a:gd name="T10" fmla="*/ 1525 w 64000"/>
                <a:gd name="T11" fmla="*/ 820 h 64000"/>
                <a:gd name="T12" fmla="*/ 1525 w 64000"/>
                <a:gd name="T13" fmla="*/ -820 h 64000"/>
                <a:gd name="T14" fmla="*/ 1525 w 64000"/>
                <a:gd name="T15" fmla="*/ -820 h 64000"/>
                <a:gd name="T16" fmla="*/ 1525 w 64000"/>
                <a:gd name="T17" fmla="*/ -82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077 w 64000"/>
                <a:gd name="T28" fmla="*/ -26412 h 64000"/>
                <a:gd name="T29" fmla="*/ 50077 w 64000"/>
                <a:gd name="T30" fmla="*/ 26412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4" name="Line 5">
              <a:extLst>
                <a:ext uri="{FF2B5EF4-FFF2-40B4-BE49-F238E27FC236}">
                  <a16:creationId xmlns:a16="http://schemas.microsoft.com/office/drawing/2014/main" id="{D7039597-052C-DB8F-D5AC-A112992879A9}"/>
                </a:ext>
              </a:extLst>
            </p:cNvPr>
            <p:cNvSpPr>
              <a:spLocks noChangeShapeType="1"/>
            </p:cNvSpPr>
            <p:nvPr/>
          </p:nvSpPr>
          <p:spPr bwMode="auto">
            <a:xfrm>
              <a:off x="864" y="960"/>
              <a:ext cx="460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7" name="Rectangle 6">
            <a:extLst>
              <a:ext uri="{FF2B5EF4-FFF2-40B4-BE49-F238E27FC236}">
                <a16:creationId xmlns:a16="http://schemas.microsoft.com/office/drawing/2014/main" id="{A64D18C8-6E96-52D2-B3B2-C6722D0D61F8}"/>
              </a:ext>
            </a:extLst>
          </p:cNvPr>
          <p:cNvSpPr>
            <a:spLocks noGrp="1" noChangeArrowheads="1"/>
          </p:cNvSpPr>
          <p:nvPr>
            <p:ph type="title"/>
          </p:nvPr>
        </p:nvSpPr>
        <p:spPr bwMode="auto">
          <a:xfrm>
            <a:off x="1370013" y="301625"/>
            <a:ext cx="73136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7">
            <a:extLst>
              <a:ext uri="{FF2B5EF4-FFF2-40B4-BE49-F238E27FC236}">
                <a16:creationId xmlns:a16="http://schemas.microsoft.com/office/drawing/2014/main" id="{CB53A9C7-D133-8D68-1B1F-FA038D53C540}"/>
              </a:ext>
            </a:extLst>
          </p:cNvPr>
          <p:cNvSpPr>
            <a:spLocks noGrp="1" noChangeArrowheads="1"/>
          </p:cNvSpPr>
          <p:nvPr>
            <p:ph type="body" idx="1"/>
          </p:nvPr>
        </p:nvSpPr>
        <p:spPr bwMode="auto">
          <a:xfrm>
            <a:off x="1370013" y="1827213"/>
            <a:ext cx="7313612"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9400" name="Rectangle 8">
            <a:extLst>
              <a:ext uri="{FF2B5EF4-FFF2-40B4-BE49-F238E27FC236}">
                <a16:creationId xmlns:a16="http://schemas.microsoft.com/office/drawing/2014/main" id="{78C3D847-CBBB-3AB8-19BB-B69C6F323BF3}"/>
              </a:ext>
            </a:extLst>
          </p:cNvPr>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59401" name="Rectangle 9">
            <a:extLst>
              <a:ext uri="{FF2B5EF4-FFF2-40B4-BE49-F238E27FC236}">
                <a16:creationId xmlns:a16="http://schemas.microsoft.com/office/drawing/2014/main" id="{A782856C-D1BD-941C-1EC7-D91CC7564E25}"/>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smtClean="0"/>
            </a:lvl1pPr>
          </a:lstStyle>
          <a:p>
            <a:pPr>
              <a:defRPr/>
            </a:pPr>
            <a:r>
              <a:rPr lang="en-US"/>
              <a:t>Koenig, Holbrook,1995-- Miller Advisor Overview 2005</a:t>
            </a:r>
          </a:p>
        </p:txBody>
      </p:sp>
      <p:sp>
        <p:nvSpPr>
          <p:cNvPr id="59402" name="Rectangle 10">
            <a:extLst>
              <a:ext uri="{FF2B5EF4-FFF2-40B4-BE49-F238E27FC236}">
                <a16:creationId xmlns:a16="http://schemas.microsoft.com/office/drawing/2014/main" id="{FC19D7E6-B923-5DCC-3812-CC08ECD11A41}"/>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D403157E-9144-264B-B2BF-6CC3B94DB98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24"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hf sldNum="0" hd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9">
            <a:extLst>
              <a:ext uri="{FF2B5EF4-FFF2-40B4-BE49-F238E27FC236}">
                <a16:creationId xmlns:a16="http://schemas.microsoft.com/office/drawing/2014/main" id="{F2023FA4-EC8C-15D3-1B5F-48A010066FFA}"/>
              </a:ext>
            </a:extLst>
          </p:cNvPr>
          <p:cNvSpPr>
            <a:spLocks noGrp="1" noChangeArrowheads="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a:t>Koenig, Holbrook,1995-- Miller Advisor Overview 2005</a:t>
            </a:r>
          </a:p>
        </p:txBody>
      </p:sp>
      <p:sp>
        <p:nvSpPr>
          <p:cNvPr id="3075" name="Rectangle 2">
            <a:extLst>
              <a:ext uri="{FF2B5EF4-FFF2-40B4-BE49-F238E27FC236}">
                <a16:creationId xmlns:a16="http://schemas.microsoft.com/office/drawing/2014/main" id="{3056A0EF-86D9-2C8B-CA8F-F06B1A3B25ED}"/>
              </a:ext>
            </a:extLst>
          </p:cNvPr>
          <p:cNvSpPr>
            <a:spLocks noGrp="1" noChangeArrowheads="1"/>
          </p:cNvSpPr>
          <p:nvPr>
            <p:ph type="ctrTitle"/>
          </p:nvPr>
        </p:nvSpPr>
        <p:spPr>
          <a:xfrm>
            <a:off x="1447800" y="990600"/>
            <a:ext cx="7239000" cy="1444625"/>
          </a:xfrm>
        </p:spPr>
        <p:txBody>
          <a:bodyPr/>
          <a:lstStyle/>
          <a:p>
            <a:pPr eaLnBrk="1" hangingPunct="1"/>
            <a:r>
              <a:rPr lang="en-US" altLang="en-US"/>
              <a:t>LEARNING MEDIA 		ASSESSMENT</a:t>
            </a:r>
          </a:p>
        </p:txBody>
      </p:sp>
      <p:sp>
        <p:nvSpPr>
          <p:cNvPr id="3076" name="Rectangle 3">
            <a:extLst>
              <a:ext uri="{FF2B5EF4-FFF2-40B4-BE49-F238E27FC236}">
                <a16:creationId xmlns:a16="http://schemas.microsoft.com/office/drawing/2014/main" id="{B10FA379-4098-C1AD-BCC3-468DF7734904}"/>
              </a:ext>
            </a:extLst>
          </p:cNvPr>
          <p:cNvSpPr>
            <a:spLocks noGrp="1" noChangeArrowheads="1"/>
          </p:cNvSpPr>
          <p:nvPr>
            <p:ph type="subTitle" idx="1"/>
          </p:nvPr>
        </p:nvSpPr>
        <p:spPr/>
        <p:txBody>
          <a:bodyPr/>
          <a:lstStyle/>
          <a:p>
            <a:pPr eaLnBrk="1" hangingPunct="1"/>
            <a:r>
              <a:rPr lang="en-US" altLang="en-US" sz="2500"/>
              <a:t>An overview of the Learning Media Assessment Process (Koenig, Holbrook, 1995)</a:t>
            </a:r>
          </a:p>
          <a:p>
            <a:pPr eaLnBrk="1" hangingPunct="1"/>
            <a:r>
              <a:rPr lang="en-US" altLang="en-US" sz="1800"/>
              <a:t>Tom Miller Advisor Workshop 2005</a:t>
            </a:r>
            <a:r>
              <a:rPr lang="en-US" altLang="en-US" sz="2500"/>
              <a:t> </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4">
            <a:extLst>
              <a:ext uri="{FF2B5EF4-FFF2-40B4-BE49-F238E27FC236}">
                <a16:creationId xmlns:a16="http://schemas.microsoft.com/office/drawing/2014/main" id="{0D687C3E-56C6-A569-C334-A8A318B756D4}"/>
              </a:ext>
            </a:extLst>
          </p:cNvPr>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a:t>Koenig, Holbrook,1995-- Miller Advisor Overview 2005</a:t>
            </a:r>
          </a:p>
        </p:txBody>
      </p:sp>
      <p:sp>
        <p:nvSpPr>
          <p:cNvPr id="12291" name="Rectangle 2">
            <a:extLst>
              <a:ext uri="{FF2B5EF4-FFF2-40B4-BE49-F238E27FC236}">
                <a16:creationId xmlns:a16="http://schemas.microsoft.com/office/drawing/2014/main" id="{42B4FE27-DD1B-EC42-DC68-7BF89DB71A1E}"/>
              </a:ext>
            </a:extLst>
          </p:cNvPr>
          <p:cNvSpPr>
            <a:spLocks noGrp="1" noChangeArrowheads="1"/>
          </p:cNvSpPr>
          <p:nvPr>
            <p:ph type="title"/>
          </p:nvPr>
        </p:nvSpPr>
        <p:spPr/>
        <p:txBody>
          <a:bodyPr/>
          <a:lstStyle/>
          <a:p>
            <a:pPr eaLnBrk="1" hangingPunct="1"/>
            <a:r>
              <a:rPr lang="en-US" altLang="en-US" sz="3200"/>
              <a:t>LEARNING MEDIA 	ASSESSMENT</a:t>
            </a:r>
          </a:p>
        </p:txBody>
      </p:sp>
      <p:sp>
        <p:nvSpPr>
          <p:cNvPr id="12292" name="Rectangle 3">
            <a:extLst>
              <a:ext uri="{FF2B5EF4-FFF2-40B4-BE49-F238E27FC236}">
                <a16:creationId xmlns:a16="http://schemas.microsoft.com/office/drawing/2014/main" id="{4B2AAC23-DE32-02E1-C47D-1F686C7407D3}"/>
              </a:ext>
            </a:extLst>
          </p:cNvPr>
          <p:cNvSpPr>
            <a:spLocks noGrp="1" noChangeArrowheads="1"/>
          </p:cNvSpPr>
          <p:nvPr>
            <p:ph type="body" idx="1"/>
          </p:nvPr>
        </p:nvSpPr>
        <p:spPr/>
        <p:txBody>
          <a:bodyPr/>
          <a:lstStyle/>
          <a:p>
            <a:pPr eaLnBrk="1" hangingPunct="1"/>
            <a:r>
              <a:rPr lang="en-US" altLang="en-US" b="1"/>
              <a:t>Form 2</a:t>
            </a:r>
          </a:p>
          <a:p>
            <a:pPr eaLnBrk="1" hangingPunct="1"/>
            <a:r>
              <a:rPr lang="en-US" altLang="en-US" b="1"/>
              <a:t>Use of Sensory Channels</a:t>
            </a:r>
          </a:p>
          <a:p>
            <a:pPr eaLnBrk="1" hangingPunct="1"/>
            <a:r>
              <a:rPr lang="en-US" altLang="en-US"/>
              <a:t>This form uses an observational method to determine within specific tasks the primary and secondary sensory modalities preferred by the student– visual/tactile or auditory.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a:extLst>
              <a:ext uri="{FF2B5EF4-FFF2-40B4-BE49-F238E27FC236}">
                <a16:creationId xmlns:a16="http://schemas.microsoft.com/office/drawing/2014/main" id="{8E6CDAAC-643A-4304-C982-46AB9180AEDA}"/>
              </a:ext>
            </a:extLst>
          </p:cNvPr>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a:t>Koenig, Holbrook,1995-- Miller Advisor Overview 2005</a:t>
            </a:r>
          </a:p>
        </p:txBody>
      </p:sp>
      <p:sp>
        <p:nvSpPr>
          <p:cNvPr id="13315" name="Rectangle 2">
            <a:extLst>
              <a:ext uri="{FF2B5EF4-FFF2-40B4-BE49-F238E27FC236}">
                <a16:creationId xmlns:a16="http://schemas.microsoft.com/office/drawing/2014/main" id="{FEE7E7B3-A37F-4894-6EF4-6F7DCAC49AE0}"/>
              </a:ext>
            </a:extLst>
          </p:cNvPr>
          <p:cNvSpPr>
            <a:spLocks noGrp="1" noChangeArrowheads="1"/>
          </p:cNvSpPr>
          <p:nvPr>
            <p:ph type="title"/>
          </p:nvPr>
        </p:nvSpPr>
        <p:spPr/>
        <p:txBody>
          <a:bodyPr/>
          <a:lstStyle/>
          <a:p>
            <a:pPr eaLnBrk="1" hangingPunct="1"/>
            <a:r>
              <a:rPr lang="en-US" altLang="en-US" sz="3200"/>
              <a:t>LEARNING MEDIA 	ASSESSMENT</a:t>
            </a:r>
          </a:p>
        </p:txBody>
      </p:sp>
      <p:sp>
        <p:nvSpPr>
          <p:cNvPr id="13316" name="Rectangle 3">
            <a:extLst>
              <a:ext uri="{FF2B5EF4-FFF2-40B4-BE49-F238E27FC236}">
                <a16:creationId xmlns:a16="http://schemas.microsoft.com/office/drawing/2014/main" id="{02D3CBC9-7E7C-01A0-4035-915EAE51A56A}"/>
              </a:ext>
            </a:extLst>
          </p:cNvPr>
          <p:cNvSpPr>
            <a:spLocks noGrp="1" noChangeArrowheads="1"/>
          </p:cNvSpPr>
          <p:nvPr>
            <p:ph type="body" idx="1"/>
          </p:nvPr>
        </p:nvSpPr>
        <p:spPr/>
        <p:txBody>
          <a:bodyPr/>
          <a:lstStyle/>
          <a:p>
            <a:pPr eaLnBrk="1" hangingPunct="1"/>
            <a:r>
              <a:rPr lang="en-US" altLang="en-US" sz="2500" b="1"/>
              <a:t>Form 3</a:t>
            </a:r>
          </a:p>
          <a:p>
            <a:pPr eaLnBrk="1" hangingPunct="1"/>
            <a:r>
              <a:rPr lang="en-US" altLang="en-US" sz="2500" b="1"/>
              <a:t>General Learning Media Checklist</a:t>
            </a:r>
          </a:p>
          <a:p>
            <a:pPr eaLnBrk="1" hangingPunct="1"/>
            <a:r>
              <a:rPr lang="en-US" altLang="en-US" sz="2500"/>
              <a:t>This form looks at both learning materials and methods used for near and distance tasks within the student’s learning environment and how to accommodate for those media given the student’s efficiency in using sensory information. (6)</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a:extLst>
              <a:ext uri="{FF2B5EF4-FFF2-40B4-BE49-F238E27FC236}">
                <a16:creationId xmlns:a16="http://schemas.microsoft.com/office/drawing/2014/main" id="{A57AD15C-2804-02C3-785E-75DB8C59DE0A}"/>
              </a:ext>
            </a:extLst>
          </p:cNvPr>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a:t>Koenig, Holbrook,1995-- Miller Advisor Overview 2005</a:t>
            </a:r>
          </a:p>
        </p:txBody>
      </p:sp>
      <p:sp>
        <p:nvSpPr>
          <p:cNvPr id="14339" name="Rectangle 2">
            <a:extLst>
              <a:ext uri="{FF2B5EF4-FFF2-40B4-BE49-F238E27FC236}">
                <a16:creationId xmlns:a16="http://schemas.microsoft.com/office/drawing/2014/main" id="{B7E03227-45A6-2025-EB14-02863A731DB5}"/>
              </a:ext>
            </a:extLst>
          </p:cNvPr>
          <p:cNvSpPr>
            <a:spLocks noGrp="1" noChangeArrowheads="1"/>
          </p:cNvSpPr>
          <p:nvPr>
            <p:ph type="title"/>
          </p:nvPr>
        </p:nvSpPr>
        <p:spPr/>
        <p:txBody>
          <a:bodyPr/>
          <a:lstStyle/>
          <a:p>
            <a:pPr eaLnBrk="1" hangingPunct="1"/>
            <a:r>
              <a:rPr lang="en-US" altLang="en-US" sz="3200"/>
              <a:t>LEARNING MEDIA 	ASSESSMENT</a:t>
            </a:r>
          </a:p>
        </p:txBody>
      </p:sp>
      <p:sp>
        <p:nvSpPr>
          <p:cNvPr id="14340" name="Rectangle 3">
            <a:extLst>
              <a:ext uri="{FF2B5EF4-FFF2-40B4-BE49-F238E27FC236}">
                <a16:creationId xmlns:a16="http://schemas.microsoft.com/office/drawing/2014/main" id="{29733F87-4C3F-68A0-BA80-83A5B0CCFAB1}"/>
              </a:ext>
            </a:extLst>
          </p:cNvPr>
          <p:cNvSpPr>
            <a:spLocks noGrp="1" noChangeArrowheads="1"/>
          </p:cNvSpPr>
          <p:nvPr>
            <p:ph type="body" idx="1"/>
          </p:nvPr>
        </p:nvSpPr>
        <p:spPr/>
        <p:txBody>
          <a:bodyPr/>
          <a:lstStyle/>
          <a:p>
            <a:pPr eaLnBrk="1" hangingPunct="1"/>
            <a:r>
              <a:rPr lang="en-US" altLang="en-US" b="1"/>
              <a:t>Form 4</a:t>
            </a:r>
          </a:p>
          <a:p>
            <a:pPr eaLnBrk="1" hangingPunct="1"/>
            <a:r>
              <a:rPr lang="en-US" altLang="en-US" b="1"/>
              <a:t>Indicators of Readiness for a Conventional Literacy Program</a:t>
            </a:r>
          </a:p>
          <a:p>
            <a:pPr eaLnBrk="1" hangingPunct="1"/>
            <a:r>
              <a:rPr lang="en-US" altLang="en-US"/>
              <a:t>This forms allows rating a student’s developmental readiness for a literacy program.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35DFF28C-9475-E422-A029-FA62232652DD}"/>
              </a:ext>
            </a:extLst>
          </p:cNvPr>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a:t>Koenig, Holbrook,1995-- Miller Advisor Overview 2005</a:t>
            </a:r>
          </a:p>
        </p:txBody>
      </p:sp>
      <p:sp>
        <p:nvSpPr>
          <p:cNvPr id="15363" name="Rectangle 2">
            <a:extLst>
              <a:ext uri="{FF2B5EF4-FFF2-40B4-BE49-F238E27FC236}">
                <a16:creationId xmlns:a16="http://schemas.microsoft.com/office/drawing/2014/main" id="{78B2D5A3-821F-F1F9-6FA4-1AB3257B1B27}"/>
              </a:ext>
            </a:extLst>
          </p:cNvPr>
          <p:cNvSpPr>
            <a:spLocks noGrp="1" noChangeArrowheads="1"/>
          </p:cNvSpPr>
          <p:nvPr>
            <p:ph type="title"/>
          </p:nvPr>
        </p:nvSpPr>
        <p:spPr/>
        <p:txBody>
          <a:bodyPr/>
          <a:lstStyle/>
          <a:p>
            <a:pPr eaLnBrk="1" hangingPunct="1"/>
            <a:r>
              <a:rPr lang="en-US" altLang="en-US" sz="3200"/>
              <a:t>LEARNING MEDIA 	ASSESSMENT</a:t>
            </a:r>
          </a:p>
        </p:txBody>
      </p:sp>
      <p:sp>
        <p:nvSpPr>
          <p:cNvPr id="15364" name="Rectangle 3">
            <a:extLst>
              <a:ext uri="{FF2B5EF4-FFF2-40B4-BE49-F238E27FC236}">
                <a16:creationId xmlns:a16="http://schemas.microsoft.com/office/drawing/2014/main" id="{26360629-6309-EF27-41B7-40F723BD130D}"/>
              </a:ext>
            </a:extLst>
          </p:cNvPr>
          <p:cNvSpPr>
            <a:spLocks noGrp="1" noChangeArrowheads="1"/>
          </p:cNvSpPr>
          <p:nvPr>
            <p:ph type="body" idx="1"/>
          </p:nvPr>
        </p:nvSpPr>
        <p:spPr/>
        <p:txBody>
          <a:bodyPr/>
          <a:lstStyle/>
          <a:p>
            <a:pPr eaLnBrk="1" hangingPunct="1">
              <a:lnSpc>
                <a:spcPct val="90000"/>
              </a:lnSpc>
            </a:pPr>
            <a:r>
              <a:rPr lang="en-US" altLang="en-US" b="1"/>
              <a:t>Form 5</a:t>
            </a:r>
          </a:p>
          <a:p>
            <a:pPr eaLnBrk="1" hangingPunct="1">
              <a:lnSpc>
                <a:spcPct val="90000"/>
              </a:lnSpc>
            </a:pPr>
            <a:r>
              <a:rPr lang="en-US" altLang="en-US" b="1"/>
              <a:t>Initial selection of Literacy Medium</a:t>
            </a:r>
          </a:p>
          <a:p>
            <a:pPr eaLnBrk="1" hangingPunct="1">
              <a:lnSpc>
                <a:spcPct val="90000"/>
              </a:lnSpc>
            </a:pPr>
            <a:r>
              <a:rPr lang="en-US" altLang="en-US"/>
              <a:t>Allows for further involvement of educational team through observations and analysis of data to make a selection of reading media. Flow charts and decision tools are included to guide analysis.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4">
            <a:extLst>
              <a:ext uri="{FF2B5EF4-FFF2-40B4-BE49-F238E27FC236}">
                <a16:creationId xmlns:a16="http://schemas.microsoft.com/office/drawing/2014/main" id="{F59887CA-B476-76A5-6927-53B8F736A65E}"/>
              </a:ext>
            </a:extLst>
          </p:cNvPr>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a:t>Koenig, Holbrook,1995-- Miller Advisor Overview 2005</a:t>
            </a:r>
          </a:p>
        </p:txBody>
      </p:sp>
      <p:sp>
        <p:nvSpPr>
          <p:cNvPr id="16387" name="Rectangle 2">
            <a:extLst>
              <a:ext uri="{FF2B5EF4-FFF2-40B4-BE49-F238E27FC236}">
                <a16:creationId xmlns:a16="http://schemas.microsoft.com/office/drawing/2014/main" id="{26AFE89E-4D7D-21FA-4711-2188113638D5}"/>
              </a:ext>
            </a:extLst>
          </p:cNvPr>
          <p:cNvSpPr>
            <a:spLocks noGrp="1" noChangeArrowheads="1"/>
          </p:cNvSpPr>
          <p:nvPr>
            <p:ph type="title"/>
          </p:nvPr>
        </p:nvSpPr>
        <p:spPr/>
        <p:txBody>
          <a:bodyPr/>
          <a:lstStyle/>
          <a:p>
            <a:pPr eaLnBrk="1" hangingPunct="1"/>
            <a:r>
              <a:rPr lang="en-US" altLang="en-US" sz="3200"/>
              <a:t>LEARNING MEDIA 	ASSESSMENT</a:t>
            </a:r>
          </a:p>
        </p:txBody>
      </p:sp>
      <p:sp>
        <p:nvSpPr>
          <p:cNvPr id="16388" name="Rectangle 3">
            <a:extLst>
              <a:ext uri="{FF2B5EF4-FFF2-40B4-BE49-F238E27FC236}">
                <a16:creationId xmlns:a16="http://schemas.microsoft.com/office/drawing/2014/main" id="{C161C665-DBAA-2311-2245-A20266960D05}"/>
              </a:ext>
            </a:extLst>
          </p:cNvPr>
          <p:cNvSpPr>
            <a:spLocks noGrp="1" noChangeArrowheads="1"/>
          </p:cNvSpPr>
          <p:nvPr>
            <p:ph type="body" idx="1"/>
          </p:nvPr>
        </p:nvSpPr>
        <p:spPr/>
        <p:txBody>
          <a:bodyPr/>
          <a:lstStyle/>
          <a:p>
            <a:pPr eaLnBrk="1" hangingPunct="1"/>
            <a:r>
              <a:rPr lang="en-US" altLang="en-US" sz="2500" b="1"/>
              <a:t>Form 6</a:t>
            </a:r>
          </a:p>
          <a:p>
            <a:pPr eaLnBrk="1" hangingPunct="1"/>
            <a:r>
              <a:rPr lang="en-US" altLang="en-US" sz="2500" b="1"/>
              <a:t>Continuing Assessment of Literacy Media</a:t>
            </a:r>
          </a:p>
          <a:p>
            <a:pPr eaLnBrk="1" hangingPunct="1"/>
            <a:r>
              <a:rPr lang="en-US" altLang="en-US" sz="2500"/>
              <a:t>This form is designed to monitor student progress. It incorporates analysis of updated ophthalmological, clinical low vision  and functional vision evaluations; reading rate; academic achievement; handwriting; and literacy tools.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a:extLst>
              <a:ext uri="{FF2B5EF4-FFF2-40B4-BE49-F238E27FC236}">
                <a16:creationId xmlns:a16="http://schemas.microsoft.com/office/drawing/2014/main" id="{26C6F7C6-B8CC-44F0-ABB7-0BBFA8452CA8}"/>
              </a:ext>
            </a:extLst>
          </p:cNvPr>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a:t>Koenig, Holbrook,1995-- Miller Advisor Overview 2005</a:t>
            </a:r>
          </a:p>
        </p:txBody>
      </p:sp>
      <p:sp>
        <p:nvSpPr>
          <p:cNvPr id="17411" name="Rectangle 2">
            <a:extLst>
              <a:ext uri="{FF2B5EF4-FFF2-40B4-BE49-F238E27FC236}">
                <a16:creationId xmlns:a16="http://schemas.microsoft.com/office/drawing/2014/main" id="{E9B62830-966C-333A-C0EF-0090548D5F6E}"/>
              </a:ext>
            </a:extLst>
          </p:cNvPr>
          <p:cNvSpPr>
            <a:spLocks noGrp="1" noChangeArrowheads="1"/>
          </p:cNvSpPr>
          <p:nvPr>
            <p:ph type="title"/>
          </p:nvPr>
        </p:nvSpPr>
        <p:spPr/>
        <p:txBody>
          <a:bodyPr/>
          <a:lstStyle/>
          <a:p>
            <a:pPr eaLnBrk="1" hangingPunct="1"/>
            <a:r>
              <a:rPr lang="en-US" altLang="en-US" sz="3200"/>
              <a:t>LEARNING MEDIA 	ASSESSMENT</a:t>
            </a:r>
          </a:p>
        </p:txBody>
      </p:sp>
      <p:sp>
        <p:nvSpPr>
          <p:cNvPr id="17412" name="Rectangle 3">
            <a:extLst>
              <a:ext uri="{FF2B5EF4-FFF2-40B4-BE49-F238E27FC236}">
                <a16:creationId xmlns:a16="http://schemas.microsoft.com/office/drawing/2014/main" id="{66EA84AB-A812-E7E3-B7EC-E1E7D7A4BA91}"/>
              </a:ext>
            </a:extLst>
          </p:cNvPr>
          <p:cNvSpPr>
            <a:spLocks noGrp="1" noChangeArrowheads="1"/>
          </p:cNvSpPr>
          <p:nvPr>
            <p:ph type="body" idx="1"/>
          </p:nvPr>
        </p:nvSpPr>
        <p:spPr/>
        <p:txBody>
          <a:bodyPr/>
          <a:lstStyle/>
          <a:p>
            <a:pPr eaLnBrk="1" hangingPunct="1">
              <a:lnSpc>
                <a:spcPct val="90000"/>
              </a:lnSpc>
            </a:pPr>
            <a:r>
              <a:rPr lang="en-US" altLang="en-US" b="1"/>
              <a:t>Form 7</a:t>
            </a:r>
          </a:p>
          <a:p>
            <a:pPr eaLnBrk="1" hangingPunct="1">
              <a:lnSpc>
                <a:spcPct val="90000"/>
              </a:lnSpc>
            </a:pPr>
            <a:r>
              <a:rPr lang="en-US" altLang="en-US" b="1"/>
              <a:t>Literacy Tools Inventory</a:t>
            </a:r>
          </a:p>
          <a:p>
            <a:pPr eaLnBrk="1" hangingPunct="1">
              <a:lnSpc>
                <a:spcPct val="90000"/>
              </a:lnSpc>
            </a:pPr>
            <a:r>
              <a:rPr lang="en-US" altLang="en-US"/>
              <a:t>Offers a guide to both track and assure that a range of literacy options are evaluated and/or utilized by the student. This form looks at traditional; technology and computer applications of literacy tools.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a:extLst>
              <a:ext uri="{FF2B5EF4-FFF2-40B4-BE49-F238E27FC236}">
                <a16:creationId xmlns:a16="http://schemas.microsoft.com/office/drawing/2014/main" id="{A6E6D355-1BE3-77C0-A057-2B627C966839}"/>
              </a:ext>
            </a:extLst>
          </p:cNvPr>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a:t>Koenig, Holbrook,1995-- Miller Advisor Overview 2005</a:t>
            </a:r>
          </a:p>
        </p:txBody>
      </p:sp>
      <p:sp>
        <p:nvSpPr>
          <p:cNvPr id="18435" name="Rectangle 2">
            <a:extLst>
              <a:ext uri="{FF2B5EF4-FFF2-40B4-BE49-F238E27FC236}">
                <a16:creationId xmlns:a16="http://schemas.microsoft.com/office/drawing/2014/main" id="{29293F27-AAEF-31C8-1008-B7C8FA42ED64}"/>
              </a:ext>
            </a:extLst>
          </p:cNvPr>
          <p:cNvSpPr>
            <a:spLocks noGrp="1" noChangeArrowheads="1"/>
          </p:cNvSpPr>
          <p:nvPr>
            <p:ph type="title"/>
          </p:nvPr>
        </p:nvSpPr>
        <p:spPr/>
        <p:txBody>
          <a:bodyPr/>
          <a:lstStyle/>
          <a:p>
            <a:pPr eaLnBrk="1" hangingPunct="1"/>
            <a:r>
              <a:rPr lang="en-US" altLang="en-US" sz="3200"/>
              <a:t>FUNCTIONAL LEARNING MEDIA 	ASSESSMENT</a:t>
            </a:r>
          </a:p>
        </p:txBody>
      </p:sp>
      <p:sp>
        <p:nvSpPr>
          <p:cNvPr id="18436" name="Rectangle 3">
            <a:extLst>
              <a:ext uri="{FF2B5EF4-FFF2-40B4-BE49-F238E27FC236}">
                <a16:creationId xmlns:a16="http://schemas.microsoft.com/office/drawing/2014/main" id="{16AEBC20-9CE8-DA95-8151-15EE02FB60EC}"/>
              </a:ext>
            </a:extLst>
          </p:cNvPr>
          <p:cNvSpPr>
            <a:spLocks noGrp="1" noChangeArrowheads="1"/>
          </p:cNvSpPr>
          <p:nvPr>
            <p:ph type="body" idx="1"/>
          </p:nvPr>
        </p:nvSpPr>
        <p:spPr/>
        <p:txBody>
          <a:bodyPr/>
          <a:lstStyle/>
          <a:p>
            <a:pPr eaLnBrk="1" hangingPunct="1"/>
            <a:r>
              <a:rPr lang="en-US" altLang="en-US" sz="2500" b="1"/>
              <a:t>Form 8: Functional Learning Media Checklist</a:t>
            </a:r>
          </a:p>
          <a:p>
            <a:pPr eaLnBrk="1" hangingPunct="1"/>
            <a:r>
              <a:rPr lang="en-US" altLang="en-US" sz="2500" b="1"/>
              <a:t>Form 9: Indicators of Readiness for a Functional Literacy Program</a:t>
            </a:r>
          </a:p>
          <a:p>
            <a:pPr eaLnBrk="1" hangingPunct="1"/>
            <a:r>
              <a:rPr lang="en-US" altLang="en-US" sz="2500" b="1"/>
              <a:t>Form 10: Initial Selection of Functional Literacy Medium </a:t>
            </a:r>
          </a:p>
          <a:p>
            <a:pPr eaLnBrk="1" hangingPunct="1"/>
            <a:r>
              <a:rPr lang="en-US" altLang="en-US" sz="2500" b="1"/>
              <a:t>Form 11: Continuing Assessment of Functional Literacy Media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a:extLst>
              <a:ext uri="{FF2B5EF4-FFF2-40B4-BE49-F238E27FC236}">
                <a16:creationId xmlns:a16="http://schemas.microsoft.com/office/drawing/2014/main" id="{B21FD5D6-41D1-FEC9-A423-5675E12B86FA}"/>
              </a:ext>
            </a:extLst>
          </p:cNvPr>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a:t>Koenig, Holbrook,1995-- Miller Advisor Overview 2005</a:t>
            </a:r>
          </a:p>
        </p:txBody>
      </p:sp>
      <p:sp>
        <p:nvSpPr>
          <p:cNvPr id="19459" name="Rectangle 2">
            <a:extLst>
              <a:ext uri="{FF2B5EF4-FFF2-40B4-BE49-F238E27FC236}">
                <a16:creationId xmlns:a16="http://schemas.microsoft.com/office/drawing/2014/main" id="{1F827EDC-DCD1-7F70-77B0-BB3ACBD12A64}"/>
              </a:ext>
            </a:extLst>
          </p:cNvPr>
          <p:cNvSpPr>
            <a:spLocks noGrp="1" noChangeArrowheads="1"/>
          </p:cNvSpPr>
          <p:nvPr>
            <p:ph type="title"/>
          </p:nvPr>
        </p:nvSpPr>
        <p:spPr/>
        <p:txBody>
          <a:bodyPr/>
          <a:lstStyle/>
          <a:p>
            <a:pPr eaLnBrk="1" hangingPunct="1"/>
            <a:r>
              <a:rPr lang="en-US" altLang="en-US" sz="3200"/>
              <a:t>LEARNING MEDIA 	ASSESSMENT</a:t>
            </a:r>
          </a:p>
        </p:txBody>
      </p:sp>
      <p:sp>
        <p:nvSpPr>
          <p:cNvPr id="19460" name="Rectangle 3">
            <a:extLst>
              <a:ext uri="{FF2B5EF4-FFF2-40B4-BE49-F238E27FC236}">
                <a16:creationId xmlns:a16="http://schemas.microsoft.com/office/drawing/2014/main" id="{D2A5659A-1D58-49AC-9322-176BA08A68A1}"/>
              </a:ext>
            </a:extLst>
          </p:cNvPr>
          <p:cNvSpPr>
            <a:spLocks noGrp="1" noChangeArrowheads="1"/>
          </p:cNvSpPr>
          <p:nvPr>
            <p:ph type="body" idx="1"/>
          </p:nvPr>
        </p:nvSpPr>
        <p:spPr/>
        <p:txBody>
          <a:bodyPr/>
          <a:lstStyle/>
          <a:p>
            <a:pPr eaLnBrk="1" hangingPunct="1"/>
            <a:r>
              <a:rPr lang="en-US" altLang="en-US" sz="2500"/>
              <a:t>Learning Media Assessment provides a decision and monitoring tool for both conventional and functional literacy for students with visual impairments.</a:t>
            </a:r>
          </a:p>
          <a:p>
            <a:pPr eaLnBrk="1" hangingPunct="1"/>
            <a:r>
              <a:rPr lang="en-US" altLang="en-US" sz="2500"/>
              <a:t>Learning Media Assessment involves a team process and the collation of medical, educational, family and student supplied data to make informed decisions.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a:extLst>
              <a:ext uri="{FF2B5EF4-FFF2-40B4-BE49-F238E27FC236}">
                <a16:creationId xmlns:a16="http://schemas.microsoft.com/office/drawing/2014/main" id="{7B866A94-249E-415F-69B0-0BC3836621DA}"/>
              </a:ext>
            </a:extLst>
          </p:cNvPr>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a:t>Koenig, Holbrook,1995-- Miller Advisor Overview 2005</a:t>
            </a:r>
          </a:p>
        </p:txBody>
      </p:sp>
      <p:sp>
        <p:nvSpPr>
          <p:cNvPr id="4099" name="Rectangle 2">
            <a:extLst>
              <a:ext uri="{FF2B5EF4-FFF2-40B4-BE49-F238E27FC236}">
                <a16:creationId xmlns:a16="http://schemas.microsoft.com/office/drawing/2014/main" id="{3F395A82-C2E1-3A87-66E4-F7099D47D719}"/>
              </a:ext>
            </a:extLst>
          </p:cNvPr>
          <p:cNvSpPr>
            <a:spLocks noGrp="1" noChangeArrowheads="1"/>
          </p:cNvSpPr>
          <p:nvPr>
            <p:ph type="title"/>
          </p:nvPr>
        </p:nvSpPr>
        <p:spPr/>
        <p:txBody>
          <a:bodyPr/>
          <a:lstStyle/>
          <a:p>
            <a:pPr eaLnBrk="1" hangingPunct="1"/>
            <a:r>
              <a:rPr lang="en-US" altLang="en-US"/>
              <a:t>Learning Media Assessment</a:t>
            </a:r>
          </a:p>
        </p:txBody>
      </p:sp>
      <p:sp>
        <p:nvSpPr>
          <p:cNvPr id="4100" name="Rectangle 3">
            <a:extLst>
              <a:ext uri="{FF2B5EF4-FFF2-40B4-BE49-F238E27FC236}">
                <a16:creationId xmlns:a16="http://schemas.microsoft.com/office/drawing/2014/main" id="{561DB0AF-7FFC-EA5C-8DF7-0DB178509F10}"/>
              </a:ext>
            </a:extLst>
          </p:cNvPr>
          <p:cNvSpPr>
            <a:spLocks noGrp="1" noChangeArrowheads="1"/>
          </p:cNvSpPr>
          <p:nvPr>
            <p:ph type="body" idx="1"/>
          </p:nvPr>
        </p:nvSpPr>
        <p:spPr/>
        <p:txBody>
          <a:bodyPr/>
          <a:lstStyle/>
          <a:p>
            <a:pPr eaLnBrk="1" hangingPunct="1">
              <a:lnSpc>
                <a:spcPct val="90000"/>
              </a:lnSpc>
            </a:pPr>
            <a:r>
              <a:rPr lang="en-US" altLang="en-US" b="1"/>
              <a:t>Note: </a:t>
            </a:r>
            <a:r>
              <a:rPr lang="en-US" altLang="en-US"/>
              <a:t>This presentation is a brief overview of the process of learning media assessment. Please refer to the complete text </a:t>
            </a:r>
            <a:r>
              <a:rPr lang="en-US" altLang="en-US" b="1" i="1"/>
              <a:t>Learning Media Assessment: A Resource Guide for Teachers, 2</a:t>
            </a:r>
            <a:r>
              <a:rPr lang="en-US" altLang="en-US" b="1" i="1" baseline="30000"/>
              <a:t>nd</a:t>
            </a:r>
            <a:r>
              <a:rPr lang="en-US" altLang="en-US" b="1" i="1"/>
              <a:t> Edition, </a:t>
            </a:r>
            <a:r>
              <a:rPr lang="en-US" altLang="en-US"/>
              <a:t>Koenig and Holbrook, 1995 by going to the Texas School for the Blind website</a:t>
            </a:r>
          </a:p>
          <a:p>
            <a:pPr eaLnBrk="1" hangingPunct="1">
              <a:lnSpc>
                <a:spcPct val="90000"/>
              </a:lnSpc>
            </a:pPr>
            <a:r>
              <a:rPr lang="en-US" altLang="en-US"/>
              <a:t>Tsbvi.org </a:t>
            </a:r>
            <a:endParaRPr lang="en-US" altLang="en-US"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a:extLst>
              <a:ext uri="{FF2B5EF4-FFF2-40B4-BE49-F238E27FC236}">
                <a16:creationId xmlns:a16="http://schemas.microsoft.com/office/drawing/2014/main" id="{33FD6CB8-B783-1B9F-8187-B9134EB3792E}"/>
              </a:ext>
            </a:extLst>
          </p:cNvPr>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a:t>Koenig, Holbrook,1995-- Miller Advisor Overview 2005</a:t>
            </a:r>
          </a:p>
        </p:txBody>
      </p:sp>
      <p:sp>
        <p:nvSpPr>
          <p:cNvPr id="5123" name="Rectangle 2">
            <a:extLst>
              <a:ext uri="{FF2B5EF4-FFF2-40B4-BE49-F238E27FC236}">
                <a16:creationId xmlns:a16="http://schemas.microsoft.com/office/drawing/2014/main" id="{432A12DC-5EF4-AE96-7628-576CA25D5B87}"/>
              </a:ext>
            </a:extLst>
          </p:cNvPr>
          <p:cNvSpPr>
            <a:spLocks noGrp="1" noChangeArrowheads="1"/>
          </p:cNvSpPr>
          <p:nvPr>
            <p:ph type="title"/>
          </p:nvPr>
        </p:nvSpPr>
        <p:spPr>
          <a:xfrm>
            <a:off x="1295400" y="381000"/>
            <a:ext cx="7618413" cy="1143000"/>
          </a:xfrm>
        </p:spPr>
        <p:txBody>
          <a:bodyPr/>
          <a:lstStyle/>
          <a:p>
            <a:pPr eaLnBrk="1" hangingPunct="1"/>
            <a:r>
              <a:rPr lang="en-US" altLang="en-US" sz="3200"/>
              <a:t>LEARNING MEDIA 	ASSESSMENT</a:t>
            </a:r>
          </a:p>
        </p:txBody>
      </p:sp>
      <p:sp>
        <p:nvSpPr>
          <p:cNvPr id="5124" name="Rectangle 3">
            <a:extLst>
              <a:ext uri="{FF2B5EF4-FFF2-40B4-BE49-F238E27FC236}">
                <a16:creationId xmlns:a16="http://schemas.microsoft.com/office/drawing/2014/main" id="{3ACEC546-A919-1C4A-F7A1-85DE2F97536A}"/>
              </a:ext>
            </a:extLst>
          </p:cNvPr>
          <p:cNvSpPr>
            <a:spLocks noGrp="1" noChangeArrowheads="1"/>
          </p:cNvSpPr>
          <p:nvPr>
            <p:ph type="body" idx="1"/>
          </p:nvPr>
        </p:nvSpPr>
        <p:spPr/>
        <p:txBody>
          <a:bodyPr/>
          <a:lstStyle/>
          <a:p>
            <a:pPr eaLnBrk="1" hangingPunct="1"/>
            <a:r>
              <a:rPr lang="en-US" altLang="en-US"/>
              <a:t>An assessment for selecting the appropriate literacy media for students with visual impairments.</a:t>
            </a:r>
          </a:p>
          <a:p>
            <a:pPr eaLnBrk="1" hangingPunct="1"/>
            <a:endParaRPr lang="en-US" altLang="en-US"/>
          </a:p>
          <a:p>
            <a:pPr eaLnBrk="1" hangingPunct="1"/>
            <a:r>
              <a:rPr lang="en-US" altLang="en-US"/>
              <a:t>Offers teachers a framework or decision making process for the selection of literacy media.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a:extLst>
              <a:ext uri="{FF2B5EF4-FFF2-40B4-BE49-F238E27FC236}">
                <a16:creationId xmlns:a16="http://schemas.microsoft.com/office/drawing/2014/main" id="{2AEF6918-4738-3C52-165A-30F0188CCDB7}"/>
              </a:ext>
            </a:extLst>
          </p:cNvPr>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a:t>Koenig, Holbrook,1995-- Miller Advisor Overview 2005</a:t>
            </a:r>
          </a:p>
        </p:txBody>
      </p:sp>
      <p:sp>
        <p:nvSpPr>
          <p:cNvPr id="6147" name="Rectangle 2">
            <a:extLst>
              <a:ext uri="{FF2B5EF4-FFF2-40B4-BE49-F238E27FC236}">
                <a16:creationId xmlns:a16="http://schemas.microsoft.com/office/drawing/2014/main" id="{95AD3161-64ED-5641-5BCB-03A7CB8F5EDA}"/>
              </a:ext>
            </a:extLst>
          </p:cNvPr>
          <p:cNvSpPr>
            <a:spLocks noGrp="1" noChangeArrowheads="1"/>
          </p:cNvSpPr>
          <p:nvPr>
            <p:ph type="title"/>
          </p:nvPr>
        </p:nvSpPr>
        <p:spPr/>
        <p:txBody>
          <a:bodyPr/>
          <a:lstStyle/>
          <a:p>
            <a:pPr eaLnBrk="1" hangingPunct="1"/>
            <a:r>
              <a:rPr lang="en-US" altLang="en-US" sz="3200"/>
              <a:t>LEARNING MEDIA 	ASSESSMENT</a:t>
            </a:r>
          </a:p>
        </p:txBody>
      </p:sp>
      <p:sp>
        <p:nvSpPr>
          <p:cNvPr id="6148" name="Rectangle 3">
            <a:extLst>
              <a:ext uri="{FF2B5EF4-FFF2-40B4-BE49-F238E27FC236}">
                <a16:creationId xmlns:a16="http://schemas.microsoft.com/office/drawing/2014/main" id="{1C944830-24AB-8601-8C05-0EABB5EAE9A5}"/>
              </a:ext>
            </a:extLst>
          </p:cNvPr>
          <p:cNvSpPr>
            <a:spLocks noGrp="1" noChangeArrowheads="1"/>
          </p:cNvSpPr>
          <p:nvPr>
            <p:ph type="body" idx="1"/>
          </p:nvPr>
        </p:nvSpPr>
        <p:spPr/>
        <p:txBody>
          <a:bodyPr/>
          <a:lstStyle/>
          <a:p>
            <a:pPr eaLnBrk="1" hangingPunct="1"/>
            <a:r>
              <a:rPr lang="en-US" altLang="en-US"/>
              <a:t>Why perform learning media assessments?</a:t>
            </a:r>
          </a:p>
          <a:p>
            <a:pPr eaLnBrk="1" hangingPunct="1"/>
            <a:endParaRPr lang="en-US" altLang="en-US"/>
          </a:p>
          <a:p>
            <a:pPr eaLnBrk="1" hangingPunct="1"/>
            <a:r>
              <a:rPr lang="en-US" altLang="en-US"/>
              <a:t>Braille bills which require the determination of literacy media exist at both the Federal and State level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2">
            <a:extLst>
              <a:ext uri="{FF2B5EF4-FFF2-40B4-BE49-F238E27FC236}">
                <a16:creationId xmlns:a16="http://schemas.microsoft.com/office/drawing/2014/main" id="{2497939F-741F-553A-810E-50EE8EE122F7}"/>
              </a:ext>
            </a:extLst>
          </p:cNvPr>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a:t>Koenig, Holbrook,1995-- Miller Advisor Overview 2005</a:t>
            </a:r>
          </a:p>
        </p:txBody>
      </p:sp>
      <p:sp>
        <p:nvSpPr>
          <p:cNvPr id="7171" name="Text Box 2">
            <a:extLst>
              <a:ext uri="{FF2B5EF4-FFF2-40B4-BE49-F238E27FC236}">
                <a16:creationId xmlns:a16="http://schemas.microsoft.com/office/drawing/2014/main" id="{81E054ED-D097-7E29-C8FE-193733B1D87F}"/>
              </a:ext>
            </a:extLst>
          </p:cNvPr>
          <p:cNvSpPr txBox="1">
            <a:spLocks noChangeArrowheads="1"/>
          </p:cNvSpPr>
          <p:nvPr/>
        </p:nvSpPr>
        <p:spPr bwMode="auto">
          <a:xfrm>
            <a:off x="1295400" y="2057400"/>
            <a:ext cx="6781800" cy="429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sz="2000">
                <a:latin typeface="Tahoma" panose="020B0604030504040204" pitchFamily="34" charset="0"/>
              </a:rPr>
              <a:t>“Consideration of Special Factors: The IEP Team also shall –</a:t>
            </a:r>
          </a:p>
          <a:p>
            <a:pPr lvl="2"/>
            <a:r>
              <a:rPr lang="en-US" altLang="en-US" sz="2000">
                <a:latin typeface="Tahoma" panose="020B0604030504040204" pitchFamily="34" charset="0"/>
              </a:rPr>
              <a:t>…(iii) In the case of a child who is blind or visually impaired, provide for instruction in Braille and the use of Braille unless the IEP Team determines, after a determination of the child’s reading and writing skills, needs and appropriate reading and writing media (including an evaluation of the child’s future needs for instruction in Braille or the use of Braille), that instruction in Braille or the use of Braille is not appropriate for the child.”  34 CFR Section 300.346 (a)(2)(iii) and 20 U.S.C. 1414(d)</a:t>
            </a:r>
            <a:endParaRPr lang="en-US" altLang="en-US" sz="1000">
              <a:latin typeface="Arial" panose="020B0604020202020204" pitchFamily="34" charset="0"/>
            </a:endParaRPr>
          </a:p>
          <a:p>
            <a:pPr>
              <a:spcBef>
                <a:spcPct val="50000"/>
              </a:spcBef>
            </a:pPr>
            <a:endParaRPr lang="en-US" altLang="en-US" sz="2400">
              <a:latin typeface="Times New Roman" panose="02020603050405020304" pitchFamily="18" charset="0"/>
            </a:endParaRPr>
          </a:p>
        </p:txBody>
      </p:sp>
      <p:sp>
        <p:nvSpPr>
          <p:cNvPr id="7172" name="Rectangle 3">
            <a:extLst>
              <a:ext uri="{FF2B5EF4-FFF2-40B4-BE49-F238E27FC236}">
                <a16:creationId xmlns:a16="http://schemas.microsoft.com/office/drawing/2014/main" id="{5B5B3D14-14D3-C3F6-F2C2-488A80484AAA}"/>
              </a:ext>
            </a:extLst>
          </p:cNvPr>
          <p:cNvSpPr>
            <a:spLocks noGrp="1" noChangeArrowheads="1"/>
          </p:cNvSpPr>
          <p:nvPr>
            <p:ph type="title" idx="4294967295"/>
          </p:nvPr>
        </p:nvSpPr>
        <p:spPr>
          <a:xfrm>
            <a:off x="1295400" y="533400"/>
            <a:ext cx="7848600" cy="1143000"/>
          </a:xfrm>
        </p:spPr>
        <p:txBody>
          <a:bodyPr/>
          <a:lstStyle/>
          <a:p>
            <a:pPr eaLnBrk="1" hangingPunct="1"/>
            <a:r>
              <a:rPr lang="en-US" altLang="en-US" sz="3200" b="1"/>
              <a:t>Legislative Changes in</a:t>
            </a:r>
            <a:br>
              <a:rPr lang="en-US" altLang="en-US" sz="3200" b="1"/>
            </a:br>
            <a:r>
              <a:rPr lang="en-US" altLang="en-US" sz="3200" b="1"/>
              <a:t>IDEA: Braille</a:t>
            </a:r>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a:extLst>
              <a:ext uri="{FF2B5EF4-FFF2-40B4-BE49-F238E27FC236}">
                <a16:creationId xmlns:a16="http://schemas.microsoft.com/office/drawing/2014/main" id="{75FDBCF0-4DAC-E8E0-6DC1-6075A60BA13E}"/>
              </a:ext>
            </a:extLst>
          </p:cNvPr>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a:t>Koenig, Holbrook,1995-- Miller Advisor Overview 2005</a:t>
            </a:r>
          </a:p>
        </p:txBody>
      </p:sp>
      <p:sp>
        <p:nvSpPr>
          <p:cNvPr id="8195" name="Rectangle 2">
            <a:extLst>
              <a:ext uri="{FF2B5EF4-FFF2-40B4-BE49-F238E27FC236}">
                <a16:creationId xmlns:a16="http://schemas.microsoft.com/office/drawing/2014/main" id="{A3660DF7-42DA-ADF6-CF50-079F0DCA2DEE}"/>
              </a:ext>
            </a:extLst>
          </p:cNvPr>
          <p:cNvSpPr>
            <a:spLocks noGrp="1" noChangeArrowheads="1"/>
          </p:cNvSpPr>
          <p:nvPr>
            <p:ph type="title"/>
          </p:nvPr>
        </p:nvSpPr>
        <p:spPr>
          <a:xfrm>
            <a:off x="1447800" y="304800"/>
            <a:ext cx="7313613" cy="1143000"/>
          </a:xfrm>
        </p:spPr>
        <p:txBody>
          <a:bodyPr/>
          <a:lstStyle/>
          <a:p>
            <a:pPr eaLnBrk="1" hangingPunct="1"/>
            <a:r>
              <a:rPr lang="en-US" altLang="en-US" sz="3200"/>
              <a:t>LEARNING MEDIA 	ASSESSMENT</a:t>
            </a:r>
          </a:p>
        </p:txBody>
      </p:sp>
      <p:sp>
        <p:nvSpPr>
          <p:cNvPr id="8196" name="Rectangle 3">
            <a:extLst>
              <a:ext uri="{FF2B5EF4-FFF2-40B4-BE49-F238E27FC236}">
                <a16:creationId xmlns:a16="http://schemas.microsoft.com/office/drawing/2014/main" id="{30FA5DC8-9199-D15A-34FF-FCEF990A6052}"/>
              </a:ext>
            </a:extLst>
          </p:cNvPr>
          <p:cNvSpPr>
            <a:spLocks noGrp="1" noChangeArrowheads="1"/>
          </p:cNvSpPr>
          <p:nvPr>
            <p:ph type="body" idx="1"/>
          </p:nvPr>
        </p:nvSpPr>
        <p:spPr/>
        <p:txBody>
          <a:bodyPr/>
          <a:lstStyle/>
          <a:p>
            <a:pPr eaLnBrk="1" hangingPunct="1"/>
            <a:r>
              <a:rPr lang="en-US" altLang="en-US"/>
              <a:t>These various Braille bills assume that Braille is the modality to be used unless otherwise demonstrated through appropriate assessment.</a:t>
            </a:r>
          </a:p>
          <a:p>
            <a:pPr eaLnBrk="1" hangingPunct="1"/>
            <a:r>
              <a:rPr lang="en-US" altLang="en-US"/>
              <a:t>Learning Media Assessment offers the tool to make that determination and monitor it over time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a:extLst>
              <a:ext uri="{FF2B5EF4-FFF2-40B4-BE49-F238E27FC236}">
                <a16:creationId xmlns:a16="http://schemas.microsoft.com/office/drawing/2014/main" id="{F801E1DD-8484-4D82-ED97-C4FF77A1B852}"/>
              </a:ext>
            </a:extLst>
          </p:cNvPr>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a:t>Koenig, Holbrook,1995-- Miller Advisor Overview 2005</a:t>
            </a:r>
          </a:p>
        </p:txBody>
      </p:sp>
      <p:sp>
        <p:nvSpPr>
          <p:cNvPr id="9219" name="Rectangle 2">
            <a:extLst>
              <a:ext uri="{FF2B5EF4-FFF2-40B4-BE49-F238E27FC236}">
                <a16:creationId xmlns:a16="http://schemas.microsoft.com/office/drawing/2014/main" id="{8741B09A-DAB9-0C33-1169-D639550B93D3}"/>
              </a:ext>
            </a:extLst>
          </p:cNvPr>
          <p:cNvSpPr>
            <a:spLocks noGrp="1" noChangeArrowheads="1"/>
          </p:cNvSpPr>
          <p:nvPr>
            <p:ph type="title"/>
          </p:nvPr>
        </p:nvSpPr>
        <p:spPr/>
        <p:txBody>
          <a:bodyPr/>
          <a:lstStyle/>
          <a:p>
            <a:pPr eaLnBrk="1" hangingPunct="1"/>
            <a:r>
              <a:rPr lang="en-US" altLang="en-US" sz="3200"/>
              <a:t>LEARNING MEDIA 	ASSESSMENT</a:t>
            </a:r>
          </a:p>
        </p:txBody>
      </p:sp>
      <p:sp>
        <p:nvSpPr>
          <p:cNvPr id="9220" name="Rectangle 3">
            <a:extLst>
              <a:ext uri="{FF2B5EF4-FFF2-40B4-BE49-F238E27FC236}">
                <a16:creationId xmlns:a16="http://schemas.microsoft.com/office/drawing/2014/main" id="{F1F674E7-B1C5-F2A4-C5C2-F38D8AB7940B}"/>
              </a:ext>
            </a:extLst>
          </p:cNvPr>
          <p:cNvSpPr>
            <a:spLocks noGrp="1" noChangeArrowheads="1"/>
          </p:cNvSpPr>
          <p:nvPr>
            <p:ph type="body" idx="1"/>
          </p:nvPr>
        </p:nvSpPr>
        <p:spPr/>
        <p:txBody>
          <a:bodyPr/>
          <a:lstStyle/>
          <a:p>
            <a:pPr eaLnBrk="1" hangingPunct="1"/>
            <a:r>
              <a:rPr lang="en-US" altLang="en-US" sz="2500"/>
              <a:t>Assesses not just learning media but also learning style preferences of the student (compensatory skill use).</a:t>
            </a:r>
          </a:p>
          <a:p>
            <a:pPr eaLnBrk="1" hangingPunct="1"/>
            <a:r>
              <a:rPr lang="en-US" altLang="en-US" sz="2500"/>
              <a:t>Can be used to assess both academic and functional literacy.</a:t>
            </a:r>
          </a:p>
          <a:p>
            <a:pPr eaLnBrk="1" hangingPunct="1"/>
            <a:r>
              <a:rPr lang="en-US" altLang="en-US" sz="2500"/>
              <a:t>Should begin no later than age 3 transition to preschool and be updated annually and/or as visual functioning changes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a:extLst>
              <a:ext uri="{FF2B5EF4-FFF2-40B4-BE49-F238E27FC236}">
                <a16:creationId xmlns:a16="http://schemas.microsoft.com/office/drawing/2014/main" id="{EA01A270-2396-E85D-6900-DEF16B575C3D}"/>
              </a:ext>
            </a:extLst>
          </p:cNvPr>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a:t>Koenig, Holbrook,1995-- Miller Advisor Overview 2005</a:t>
            </a:r>
          </a:p>
        </p:txBody>
      </p:sp>
      <p:sp>
        <p:nvSpPr>
          <p:cNvPr id="10243" name="Rectangle 2">
            <a:extLst>
              <a:ext uri="{FF2B5EF4-FFF2-40B4-BE49-F238E27FC236}">
                <a16:creationId xmlns:a16="http://schemas.microsoft.com/office/drawing/2014/main" id="{071E4D2E-8EDB-B1B1-B507-39FF7D730A22}"/>
              </a:ext>
            </a:extLst>
          </p:cNvPr>
          <p:cNvSpPr>
            <a:spLocks noGrp="1" noChangeArrowheads="1"/>
          </p:cNvSpPr>
          <p:nvPr>
            <p:ph type="title"/>
          </p:nvPr>
        </p:nvSpPr>
        <p:spPr>
          <a:xfrm>
            <a:off x="1371600" y="304800"/>
            <a:ext cx="7313613" cy="1143000"/>
          </a:xfrm>
        </p:spPr>
        <p:txBody>
          <a:bodyPr/>
          <a:lstStyle/>
          <a:p>
            <a:pPr eaLnBrk="1" hangingPunct="1"/>
            <a:r>
              <a:rPr lang="en-US" altLang="en-US" sz="3200"/>
              <a:t>LEARNING MEDIA 	ASSESSMENT</a:t>
            </a:r>
          </a:p>
        </p:txBody>
      </p:sp>
      <p:sp>
        <p:nvSpPr>
          <p:cNvPr id="10244" name="Rectangle 3">
            <a:extLst>
              <a:ext uri="{FF2B5EF4-FFF2-40B4-BE49-F238E27FC236}">
                <a16:creationId xmlns:a16="http://schemas.microsoft.com/office/drawing/2014/main" id="{E377DA6C-22AA-DCB0-37AB-47A9A4EE13E7}"/>
              </a:ext>
            </a:extLst>
          </p:cNvPr>
          <p:cNvSpPr>
            <a:spLocks noGrp="1" noChangeArrowheads="1"/>
          </p:cNvSpPr>
          <p:nvPr>
            <p:ph type="body" idx="1"/>
          </p:nvPr>
        </p:nvSpPr>
        <p:spPr/>
        <p:txBody>
          <a:bodyPr/>
          <a:lstStyle/>
          <a:p>
            <a:pPr eaLnBrk="1" hangingPunct="1"/>
            <a:r>
              <a:rPr lang="en-US" altLang="en-US"/>
              <a:t>“examine efficiency with which student gathers information from various sensory channels</a:t>
            </a:r>
          </a:p>
          <a:p>
            <a:pPr eaLnBrk="1" hangingPunct="1"/>
            <a:r>
              <a:rPr lang="en-US" altLang="en-US"/>
              <a:t>Types of general learning media the student uses, or will use to accomplish learning tasks</a:t>
            </a:r>
          </a:p>
          <a:p>
            <a:pPr eaLnBrk="1" hangingPunct="1"/>
            <a:r>
              <a:rPr lang="en-US" altLang="en-US"/>
              <a:t>The literacy media the student will use for reading and writing” (6)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4">
            <a:extLst>
              <a:ext uri="{FF2B5EF4-FFF2-40B4-BE49-F238E27FC236}">
                <a16:creationId xmlns:a16="http://schemas.microsoft.com/office/drawing/2014/main" id="{65459C6D-E23F-F931-28E6-E37274D617C3}"/>
              </a:ext>
            </a:extLst>
          </p:cNvPr>
          <p:cNvSpPr>
            <a:spLocks noGrp="1"/>
          </p:cNvSpPr>
          <p:nvPr>
            <p:ph type="ftr" sz="quarter" idx="11"/>
          </p:nvPr>
        </p:nvSpPr>
        <p:spPr>
          <a:noFill/>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a:t>Koenig, Holbrook,1995-- Miller Advisor Overview 2005</a:t>
            </a:r>
          </a:p>
        </p:txBody>
      </p:sp>
      <p:sp>
        <p:nvSpPr>
          <p:cNvPr id="11267" name="Rectangle 2">
            <a:extLst>
              <a:ext uri="{FF2B5EF4-FFF2-40B4-BE49-F238E27FC236}">
                <a16:creationId xmlns:a16="http://schemas.microsoft.com/office/drawing/2014/main" id="{8F787BBC-EF84-3DDF-2D3E-A63DEFEC0F62}"/>
              </a:ext>
            </a:extLst>
          </p:cNvPr>
          <p:cNvSpPr>
            <a:spLocks noGrp="1" noChangeArrowheads="1"/>
          </p:cNvSpPr>
          <p:nvPr>
            <p:ph type="title"/>
          </p:nvPr>
        </p:nvSpPr>
        <p:spPr/>
        <p:txBody>
          <a:bodyPr/>
          <a:lstStyle/>
          <a:p>
            <a:pPr eaLnBrk="1" hangingPunct="1"/>
            <a:r>
              <a:rPr lang="en-US" altLang="en-US" sz="3200"/>
              <a:t>LEARNING MEDIA 	ASSESSMENT</a:t>
            </a:r>
          </a:p>
        </p:txBody>
      </p:sp>
      <p:sp>
        <p:nvSpPr>
          <p:cNvPr id="11268" name="Rectangle 3">
            <a:extLst>
              <a:ext uri="{FF2B5EF4-FFF2-40B4-BE49-F238E27FC236}">
                <a16:creationId xmlns:a16="http://schemas.microsoft.com/office/drawing/2014/main" id="{916B75F8-5FD2-27E4-D367-4DAFEAA10652}"/>
              </a:ext>
            </a:extLst>
          </p:cNvPr>
          <p:cNvSpPr>
            <a:spLocks noGrp="1" noChangeArrowheads="1"/>
          </p:cNvSpPr>
          <p:nvPr>
            <p:ph type="body" idx="1"/>
          </p:nvPr>
        </p:nvSpPr>
        <p:spPr/>
        <p:txBody>
          <a:bodyPr/>
          <a:lstStyle/>
          <a:p>
            <a:pPr eaLnBrk="1" hangingPunct="1"/>
            <a:r>
              <a:rPr lang="en-US" altLang="en-US" sz="2500" b="1"/>
              <a:t>Form 1</a:t>
            </a:r>
          </a:p>
          <a:p>
            <a:pPr eaLnBrk="1" hangingPunct="1"/>
            <a:r>
              <a:rPr lang="en-US" altLang="en-US" sz="2500" b="1"/>
              <a:t>General Student Information</a:t>
            </a:r>
          </a:p>
          <a:p>
            <a:pPr eaLnBrk="1" hangingPunct="1"/>
            <a:r>
              <a:rPr lang="en-US" altLang="en-US" sz="2500"/>
              <a:t>This form allows tracking of the Learning Media Assessment process and collates information on additional disabilities and the results of ophthalmological, Clinical Low Vision and Functional Vision evaluations. In addition, it includes a  summary of the Learning Media Assessment results.</a:t>
            </a:r>
          </a:p>
        </p:txBody>
      </p:sp>
    </p:spTree>
  </p:cSld>
  <p:clrMapOvr>
    <a:masterClrMapping/>
  </p:clrMapOvr>
</p:sld>
</file>

<file path=ppt/theme/theme1.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Eclipse</Template>
  <TotalTime>83</TotalTime>
  <Words>1102</Words>
  <Application>Microsoft Macintosh PowerPoint</Application>
  <PresentationFormat>On-screen Show (4:3)</PresentationFormat>
  <Paragraphs>92</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Verdana</vt:lpstr>
      <vt:lpstr>Arial</vt:lpstr>
      <vt:lpstr>Wingdings</vt:lpstr>
      <vt:lpstr>Tahoma</vt:lpstr>
      <vt:lpstr>Times New Roman</vt:lpstr>
      <vt:lpstr>Eclipse</vt:lpstr>
      <vt:lpstr>LEARNING MEDIA   ASSESSMENT</vt:lpstr>
      <vt:lpstr>Learning Media Assessment</vt:lpstr>
      <vt:lpstr>LEARNING MEDIA  ASSESSMENT</vt:lpstr>
      <vt:lpstr>LEARNING MEDIA  ASSESSMENT</vt:lpstr>
      <vt:lpstr>Legislative Changes in IDEA: Braille</vt:lpstr>
      <vt:lpstr>LEARNING MEDIA  ASSESSMENT</vt:lpstr>
      <vt:lpstr>LEARNING MEDIA  ASSESSMENT</vt:lpstr>
      <vt:lpstr>LEARNING MEDIA  ASSESSMENT</vt:lpstr>
      <vt:lpstr>LEARNING MEDIA  ASSESSMENT</vt:lpstr>
      <vt:lpstr>LEARNING MEDIA  ASSESSMENT</vt:lpstr>
      <vt:lpstr>LEARNING MEDIA  ASSESSMENT</vt:lpstr>
      <vt:lpstr>LEARNING MEDIA  ASSESSMENT</vt:lpstr>
      <vt:lpstr>LEARNING MEDIA  ASSESSMENT</vt:lpstr>
      <vt:lpstr>LEARNING MEDIA  ASSESSMENT</vt:lpstr>
      <vt:lpstr>LEARNING MEDIA  ASSESSMENT</vt:lpstr>
      <vt:lpstr>FUNCTIONAL LEARNING MEDIA  ASSESSMENT</vt:lpstr>
      <vt:lpstr>LEARNING MEDIA  ASSESSMENT</vt:lpstr>
    </vt:vector>
  </TitlesOfParts>
  <Company>Perkins School for the Blind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MEDIA   ASSESSMENT</dc:title>
  <dc:creator>millert</dc:creator>
  <cp:lastModifiedBy>Charlotte Cushman</cp:lastModifiedBy>
  <cp:revision>4</cp:revision>
  <dcterms:created xsi:type="dcterms:W3CDTF">2005-03-13T21:29:05Z</dcterms:created>
  <dcterms:modified xsi:type="dcterms:W3CDTF">2023-12-19T22:50:01Z</dcterms:modified>
</cp:coreProperties>
</file>